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5193D-48DE-4FF3-89CE-3A6759A23A04}" v="2" dt="2023-09-11T21:48:29.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4" d="100"/>
          <a:sy n="84" d="100"/>
        </p:scale>
        <p:origin x="6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7B99-4D53-C1A8-645E-303E3D34F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1BC9ED-30BB-687B-78CC-0F02D6359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6880E-C5A8-E902-DAE8-D8349F4776AD}"/>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5" name="Footer Placeholder 4">
            <a:extLst>
              <a:ext uri="{FF2B5EF4-FFF2-40B4-BE49-F238E27FC236}">
                <a16:creationId xmlns:a16="http://schemas.microsoft.com/office/drawing/2014/main" id="{517C0331-7407-10AF-B443-F689D3024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5C007-298D-64B8-49EC-5E6A6F166EB9}"/>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23556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99F2-F824-E9C4-7618-49F77BF2F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C39FB-30BC-FD1E-8612-9D50EE87B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3A752-D5DD-38F4-B9D9-D8D0C6925334}"/>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5" name="Footer Placeholder 4">
            <a:extLst>
              <a:ext uri="{FF2B5EF4-FFF2-40B4-BE49-F238E27FC236}">
                <a16:creationId xmlns:a16="http://schemas.microsoft.com/office/drawing/2014/main" id="{C411CAF1-6A00-F3A1-6054-ED5E717FA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0F00B-0E13-985B-C03A-301AD20D4592}"/>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69185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1BD76-F655-BCAE-3429-E656180C6B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F733C7-4D7F-3907-9AF7-8B7B901A4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5A6E5-66C2-8AB8-DF3A-76D28097CBD4}"/>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5" name="Footer Placeholder 4">
            <a:extLst>
              <a:ext uri="{FF2B5EF4-FFF2-40B4-BE49-F238E27FC236}">
                <a16:creationId xmlns:a16="http://schemas.microsoft.com/office/drawing/2014/main" id="{0EF5D251-7D54-E8C3-32D9-6CF9DCC71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11380-F529-6209-E095-623BD2C92036}"/>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4634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E15-6E48-BB30-4796-49158D3D3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68054-212E-53A0-7241-397D5D25D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47933-BF15-929F-F509-431EA7368741}"/>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5" name="Footer Placeholder 4">
            <a:extLst>
              <a:ext uri="{FF2B5EF4-FFF2-40B4-BE49-F238E27FC236}">
                <a16:creationId xmlns:a16="http://schemas.microsoft.com/office/drawing/2014/main" id="{558BCF0E-809C-2BFF-9EA8-42EC81290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B9B9A-32ED-8192-8B16-EE731868A140}"/>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73768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4930-9E34-F31F-B4DC-D6A61C0A83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007F9-780B-FB62-BCFC-103C0CEA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7A778-5BED-FB8A-9909-3B350BA61133}"/>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5" name="Footer Placeholder 4">
            <a:extLst>
              <a:ext uri="{FF2B5EF4-FFF2-40B4-BE49-F238E27FC236}">
                <a16:creationId xmlns:a16="http://schemas.microsoft.com/office/drawing/2014/main" id="{DB93D960-B5E0-A10E-80B9-E7D9100BD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45D5C-E930-8CBD-2BF0-2278D6885A98}"/>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1544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A38A-DC62-5874-99C5-0A1D3D5A0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EAEB8-AB9A-49DD-02A8-72CF205C1E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050867-CF03-8BE7-6421-F050B37865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F0BB44-F3D4-FE6F-7DE2-82DB5F463A9E}"/>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6" name="Footer Placeholder 5">
            <a:extLst>
              <a:ext uri="{FF2B5EF4-FFF2-40B4-BE49-F238E27FC236}">
                <a16:creationId xmlns:a16="http://schemas.microsoft.com/office/drawing/2014/main" id="{0D32D5C4-FFE4-AA53-EF48-B7C3D80AD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9E0DF-F48D-59FB-04D1-63F113DE1CDE}"/>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47504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175E-4DAF-CD14-6F2D-726A1EAA6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8B0A3-D4A3-6398-FD6C-2B39A0874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B1586-DB8D-508E-CC68-1780CD5D9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653B3-3C3E-C5FD-3599-0915E7EC4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28B39B-8477-F63A-B171-16346FCFB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33CA-FA2E-E106-9905-60AA2350D9A7}"/>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8" name="Footer Placeholder 7">
            <a:extLst>
              <a:ext uri="{FF2B5EF4-FFF2-40B4-BE49-F238E27FC236}">
                <a16:creationId xmlns:a16="http://schemas.microsoft.com/office/drawing/2014/main" id="{C8F05FAE-7B24-416B-C42B-9132E42F5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5C786-66F1-8728-147C-81812D73138B}"/>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8461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98C4-64A3-E115-78F3-9A3FD080EC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48F64-09E2-A7AF-3580-4CEF9F54E0AD}"/>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4" name="Footer Placeholder 3">
            <a:extLst>
              <a:ext uri="{FF2B5EF4-FFF2-40B4-BE49-F238E27FC236}">
                <a16:creationId xmlns:a16="http://schemas.microsoft.com/office/drawing/2014/main" id="{C29F8C6C-FBAB-6B36-4580-110F4C60F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58001A-DE03-1826-6337-AB373B007968}"/>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5886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33894-B4B2-5AB1-172F-E2D897ECAED0}"/>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3" name="Footer Placeholder 2">
            <a:extLst>
              <a:ext uri="{FF2B5EF4-FFF2-40B4-BE49-F238E27FC236}">
                <a16:creationId xmlns:a16="http://schemas.microsoft.com/office/drawing/2014/main" id="{D2F6E69C-010B-609B-061A-12EE8EBE5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D6C1C0-FA13-092E-B44E-540515EB85D9}"/>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30835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FB65-A3EF-289F-C4B4-62129E777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AC78A-5B3C-95A2-129A-7FC515D2E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FC882-FA52-1AEF-81A0-E34A2E5A5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0875-3EFA-9FDE-BA3F-06E3809E2109}"/>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6" name="Footer Placeholder 5">
            <a:extLst>
              <a:ext uri="{FF2B5EF4-FFF2-40B4-BE49-F238E27FC236}">
                <a16:creationId xmlns:a16="http://schemas.microsoft.com/office/drawing/2014/main" id="{9F47100F-ED79-28D1-ACE9-82A203DFF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FDFE4-2C0A-DF10-4AC4-6424ADA8E868}"/>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37331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D78A-6D49-CFA5-98A1-5ED9BE3A7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A25A0F-6A02-A166-2F48-41680C5DB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00B69-BCE4-0C26-B535-1854DE7B8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7E13-6E13-C418-FF4E-6047C7606D48}"/>
              </a:ext>
            </a:extLst>
          </p:cNvPr>
          <p:cNvSpPr>
            <a:spLocks noGrp="1"/>
          </p:cNvSpPr>
          <p:nvPr>
            <p:ph type="dt" sz="half" idx="10"/>
          </p:nvPr>
        </p:nvSpPr>
        <p:spPr/>
        <p:txBody>
          <a:bodyPr/>
          <a:lstStyle/>
          <a:p>
            <a:fld id="{3154D872-5D49-4E6D-B96B-9742A0817446}" type="datetimeFigureOut">
              <a:rPr lang="en-US" smtClean="0"/>
              <a:t>09/19/2023</a:t>
            </a:fld>
            <a:endParaRPr lang="en-US"/>
          </a:p>
        </p:txBody>
      </p:sp>
      <p:sp>
        <p:nvSpPr>
          <p:cNvPr id="6" name="Footer Placeholder 5">
            <a:extLst>
              <a:ext uri="{FF2B5EF4-FFF2-40B4-BE49-F238E27FC236}">
                <a16:creationId xmlns:a16="http://schemas.microsoft.com/office/drawing/2014/main" id="{EF1D73C5-B675-0153-D98B-F603F5794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540AD-5575-DC3A-C0A3-45FD5952AAE2}"/>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68500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7C511-5A6F-1B7E-ED13-FEB1B59EC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44F690-5B49-0D12-CDDE-3A50AEBD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F8DC-FEE7-611F-3F07-8BED823B6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D872-5D49-4E6D-B96B-9742A0817446}" type="datetimeFigureOut">
              <a:rPr lang="en-US" smtClean="0"/>
              <a:t>09/19/2023</a:t>
            </a:fld>
            <a:endParaRPr lang="en-US"/>
          </a:p>
        </p:txBody>
      </p:sp>
      <p:sp>
        <p:nvSpPr>
          <p:cNvPr id="5" name="Footer Placeholder 4">
            <a:extLst>
              <a:ext uri="{FF2B5EF4-FFF2-40B4-BE49-F238E27FC236}">
                <a16:creationId xmlns:a16="http://schemas.microsoft.com/office/drawing/2014/main" id="{BDAF8AF6-3527-1CE3-468A-8F7FEC58F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790CB-8D66-4F2E-F208-F162AEF04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80FCA-8F4E-4BB0-8D78-98C5C32EB8D1}" type="slidenum">
              <a:rPr lang="en-US" smtClean="0"/>
              <a:t>‹#›</a:t>
            </a:fld>
            <a:endParaRPr lang="en-US"/>
          </a:p>
        </p:txBody>
      </p:sp>
    </p:spTree>
    <p:extLst>
      <p:ext uri="{BB962C8B-B14F-4D97-AF65-F5344CB8AC3E}">
        <p14:creationId xmlns:p14="http://schemas.microsoft.com/office/powerpoint/2010/main" val="302200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cid:E72E8F99-454A-4A1E-BB6E-2F231A96050C" TargetMode="External"/><Relationship Id="rId7" Type="http://schemas.openxmlformats.org/officeDocument/2006/relationships/image" Target="cid:02E61D14-C7E2-4D7E-93A8-514AE036C923"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cid:1CA8DAE5-B599-4C9B-980E-312ED3EB7B7D" TargetMode="External"/><Relationship Id="rId4" Type="http://schemas.openxmlformats.org/officeDocument/2006/relationships/image" Target="../media/image4.jpeg"/><Relationship Id="rId9" Type="http://schemas.openxmlformats.org/officeDocument/2006/relationships/image" Target="cid:70CFD709-EC56-47D1-9D1F-87838930BFC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38CD1F2-2CDE-4B42-BB23-EC7686F92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9827173-10F7-4BE6-8CC8-39A46D781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0FB2829-9E66-4DBD-BC15-FC5D73246D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6" name="Oval 45">
              <a:extLst>
                <a:ext uri="{FF2B5EF4-FFF2-40B4-BE49-F238E27FC236}">
                  <a16:creationId xmlns:a16="http://schemas.microsoft.com/office/drawing/2014/main" id="{E9EE2A32-8611-4375-B6B1-468FAD682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77E1DA0-3927-4F35-B8A3-D5D556375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7BAA08B-588E-406F-899B-A6A7FC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8">
              <a:extLst>
                <a:ext uri="{FF2B5EF4-FFF2-40B4-BE49-F238E27FC236}">
                  <a16:creationId xmlns:a16="http://schemas.microsoft.com/office/drawing/2014/main" id="{A8AA7C41-B331-402E-9453-95B3B8273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49">
              <a:extLst>
                <a:ext uri="{FF2B5EF4-FFF2-40B4-BE49-F238E27FC236}">
                  <a16:creationId xmlns:a16="http://schemas.microsoft.com/office/drawing/2014/main" id="{A7060B3E-946D-4885-9B86-1D445209E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0">
              <a:extLst>
                <a:ext uri="{FF2B5EF4-FFF2-40B4-BE49-F238E27FC236}">
                  <a16:creationId xmlns:a16="http://schemas.microsoft.com/office/drawing/2014/main" id="{E3046747-F284-4990-9ECA-3DF2C6E08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21301226-F3C6-4744-94AE-2460B381D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C0188-2CF7-0727-E603-BB55502A7AB4}"/>
              </a:ext>
            </a:extLst>
          </p:cNvPr>
          <p:cNvSpPr>
            <a:spLocks noGrp="1"/>
          </p:cNvSpPr>
          <p:nvPr>
            <p:ph type="ctrTitle"/>
          </p:nvPr>
        </p:nvSpPr>
        <p:spPr>
          <a:xfrm>
            <a:off x="629640" y="630935"/>
            <a:ext cx="5107366" cy="2096769"/>
          </a:xfrm>
          <a:noFill/>
        </p:spPr>
        <p:txBody>
          <a:bodyPr anchor="t">
            <a:normAutofit/>
          </a:bodyPr>
          <a:lstStyle/>
          <a:p>
            <a:pPr algn="l"/>
            <a:r>
              <a:rPr lang="en-US" sz="4800" dirty="0">
                <a:solidFill>
                  <a:schemeClr val="bg1"/>
                </a:solidFill>
              </a:rPr>
              <a:t>September Meeting</a:t>
            </a:r>
          </a:p>
        </p:txBody>
      </p:sp>
      <p:sp>
        <p:nvSpPr>
          <p:cNvPr id="55" name="Rectangle 54">
            <a:extLst>
              <a:ext uri="{FF2B5EF4-FFF2-40B4-BE49-F238E27FC236}">
                <a16:creationId xmlns:a16="http://schemas.microsoft.com/office/drawing/2014/main" id="{4EC57637-D435-4155-993A-0E3A8BBB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B81AE96-B9C7-4679-BC62-F2C79F2E8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8" name="Straight Connector 57">
              <a:extLst>
                <a:ext uri="{FF2B5EF4-FFF2-40B4-BE49-F238E27FC236}">
                  <a16:creationId xmlns:a16="http://schemas.microsoft.com/office/drawing/2014/main" id="{BD4225F6-B312-47D5-8299-988BD17E0E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3C04A86-BCAE-473C-B18D-88FD5627C4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CCD134-9351-4847-8741-FF5EAB470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1470C83-08EE-4959-BA0A-F8846F524E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76A323F3-D689-1311-85A8-1F79695AA066}"/>
              </a:ext>
            </a:extLst>
          </p:cNvPr>
          <p:cNvSpPr>
            <a:spLocks noGrp="1"/>
          </p:cNvSpPr>
          <p:nvPr>
            <p:ph type="subTitle" idx="1"/>
          </p:nvPr>
        </p:nvSpPr>
        <p:spPr>
          <a:xfrm>
            <a:off x="6143158" y="630935"/>
            <a:ext cx="5266365" cy="2096771"/>
          </a:xfrm>
          <a:noFill/>
        </p:spPr>
        <p:txBody>
          <a:bodyPr anchor="t">
            <a:normAutofit/>
          </a:bodyPr>
          <a:lstStyle/>
          <a:p>
            <a:pPr algn="l"/>
            <a:r>
              <a:rPr lang="en-US" dirty="0">
                <a:solidFill>
                  <a:schemeClr val="bg1"/>
                </a:solidFill>
              </a:rPr>
              <a:t>Zoom Meeting &amp; 700 Governors Drive</a:t>
            </a:r>
          </a:p>
          <a:p>
            <a:pPr algn="l"/>
            <a:r>
              <a:rPr lang="en-US" dirty="0">
                <a:solidFill>
                  <a:schemeClr val="bg1"/>
                </a:solidFill>
              </a:rPr>
              <a:t>9-12-2023 10:00 AM</a:t>
            </a:r>
          </a:p>
        </p:txBody>
      </p:sp>
      <p:grpSp>
        <p:nvGrpSpPr>
          <p:cNvPr id="63" name="Group 62">
            <a:extLst>
              <a:ext uri="{FF2B5EF4-FFF2-40B4-BE49-F238E27FC236}">
                <a16:creationId xmlns:a16="http://schemas.microsoft.com/office/drawing/2014/main" id="{DBFD3A89-3666-47FE-913F-6C75228F5D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4" name="Straight Connector 63">
              <a:extLst>
                <a:ext uri="{FF2B5EF4-FFF2-40B4-BE49-F238E27FC236}">
                  <a16:creationId xmlns:a16="http://schemas.microsoft.com/office/drawing/2014/main" id="{AD6B60E5-039C-4E82-9B5C-984D6C46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D05E89-A5D2-4DC0-B6B1-298EF0EF0A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337967A-8AB7-47D5-A75E-6341730E9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A068AD4-624D-4314-8C86-A3C0C3378C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F3F91F7-6272-356F-3EBE-BE15264E3741}"/>
              </a:ext>
            </a:extLst>
          </p:cNvPr>
          <p:cNvPicPr/>
          <p:nvPr/>
        </p:nvPicPr>
        <p:blipFill rotWithShape="1">
          <a:blip r:embed="rId2"/>
          <a:srcRect l="8333" r="1" b="1"/>
          <a:stretch/>
        </p:blipFill>
        <p:spPr>
          <a:xfrm>
            <a:off x="631359" y="2892079"/>
            <a:ext cx="10843065" cy="3252909"/>
          </a:xfrm>
          <a:prstGeom prst="rect">
            <a:avLst/>
          </a:prstGeom>
        </p:spPr>
      </p:pic>
      <p:grpSp>
        <p:nvGrpSpPr>
          <p:cNvPr id="69" name="Group 68">
            <a:extLst>
              <a:ext uri="{FF2B5EF4-FFF2-40B4-BE49-F238E27FC236}">
                <a16:creationId xmlns:a16="http://schemas.microsoft.com/office/drawing/2014/main" id="{ACA2F7C3-1A69-44EE-A8B6-A4552E2C84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70" name="Straight Connector 69">
              <a:extLst>
                <a:ext uri="{FF2B5EF4-FFF2-40B4-BE49-F238E27FC236}">
                  <a16:creationId xmlns:a16="http://schemas.microsoft.com/office/drawing/2014/main" id="{6E44AF4D-8873-43B3-8E29-803B7720E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E89E8A-BD14-4974-818A-D8382DCD4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21B80B9-448B-4363-9DD7-C074AB2A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A34E7-83FB-4CAA-94F3-CEF086907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26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B8187-B6D8-6131-9178-BAB41F8C823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Old Business</a:t>
            </a:r>
          </a:p>
        </p:txBody>
      </p:sp>
      <p:sp>
        <p:nvSpPr>
          <p:cNvPr id="3" name="Content Placeholder 2">
            <a:extLst>
              <a:ext uri="{FF2B5EF4-FFF2-40B4-BE49-F238E27FC236}">
                <a16:creationId xmlns:a16="http://schemas.microsoft.com/office/drawing/2014/main" id="{157395EE-F2FC-DCAA-6FDE-4D9FB739D55C}"/>
              </a:ext>
            </a:extLst>
          </p:cNvPr>
          <p:cNvSpPr>
            <a:spLocks noGrp="1"/>
          </p:cNvSpPr>
          <p:nvPr>
            <p:ph idx="1"/>
          </p:nvPr>
        </p:nvSpPr>
        <p:spPr>
          <a:xfrm>
            <a:off x="4581727" y="649480"/>
            <a:ext cx="3025303" cy="5546047"/>
          </a:xfrm>
        </p:spPr>
        <p:txBody>
          <a:bodyPr anchor="ctr">
            <a:normAutofit/>
          </a:bodyPr>
          <a:lstStyle/>
          <a:p>
            <a:pPr marL="514350" indent="-514350">
              <a:buFont typeface="+mj-lt"/>
              <a:buAutoNum type="arabicPeriod"/>
            </a:pPr>
            <a:r>
              <a:rPr lang="en-US" sz="2000" dirty="0"/>
              <a:t>Budget</a:t>
            </a:r>
          </a:p>
          <a:p>
            <a:r>
              <a:rPr lang="en-US" sz="2000" dirty="0"/>
              <a:t>Nearly 22% of total operational budget is paid in July for annual Motorola support contract</a:t>
            </a:r>
          </a:p>
          <a:p>
            <a:r>
              <a:rPr lang="en-US" sz="2000" dirty="0"/>
              <a:t>84% Personnel and 70% of Operational funds available </a:t>
            </a:r>
          </a:p>
          <a:p>
            <a:endParaRPr lang="en-US" sz="2000" dirty="0"/>
          </a:p>
          <a:p>
            <a:endParaRPr lang="en-US" sz="2000" dirty="0"/>
          </a:p>
          <a:p>
            <a:endParaRPr lang="en-US" sz="2000" dirty="0"/>
          </a:p>
        </p:txBody>
      </p:sp>
      <p:pic>
        <p:nvPicPr>
          <p:cNvPr id="4" name="Picture 3" descr="Chart, bar chart&#10;&#10;Description automatically generated">
            <a:extLst>
              <a:ext uri="{FF2B5EF4-FFF2-40B4-BE49-F238E27FC236}">
                <a16:creationId xmlns:a16="http://schemas.microsoft.com/office/drawing/2014/main" id="{FD3D83B1-F607-BA4D-702E-87C65A23238E}"/>
              </a:ext>
            </a:extLst>
          </p:cNvPr>
          <p:cNvPicPr>
            <a:picLocks noChangeAspect="1"/>
          </p:cNvPicPr>
          <p:nvPr/>
        </p:nvPicPr>
        <p:blipFill>
          <a:blip r:embed="rId2"/>
          <a:stretch>
            <a:fillRect/>
          </a:stretch>
        </p:blipFill>
        <p:spPr>
          <a:xfrm>
            <a:off x="7860928" y="1177613"/>
            <a:ext cx="3615776" cy="4523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5384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937FE-2D97-6EBC-B5E7-206F6EFCC548}"/>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Old Business (Continued)</a:t>
            </a:r>
          </a:p>
        </p:txBody>
      </p:sp>
      <p:sp>
        <p:nvSpPr>
          <p:cNvPr id="3" name="Content Placeholder 2">
            <a:extLst>
              <a:ext uri="{FF2B5EF4-FFF2-40B4-BE49-F238E27FC236}">
                <a16:creationId xmlns:a16="http://schemas.microsoft.com/office/drawing/2014/main" id="{25F06256-2914-8E07-585F-015D261AF05E}"/>
              </a:ext>
            </a:extLst>
          </p:cNvPr>
          <p:cNvSpPr>
            <a:spLocks noGrp="1"/>
          </p:cNvSpPr>
          <p:nvPr>
            <p:ph idx="1"/>
          </p:nvPr>
        </p:nvSpPr>
        <p:spPr>
          <a:xfrm>
            <a:off x="4581727" y="649480"/>
            <a:ext cx="3025303" cy="5546047"/>
          </a:xfrm>
        </p:spPr>
        <p:txBody>
          <a:bodyPr anchor="ctr">
            <a:normAutofit/>
          </a:bodyPr>
          <a:lstStyle/>
          <a:p>
            <a:pPr marL="0" marR="0" lvl="0" indent="0">
              <a:spcBef>
                <a:spcPts val="0"/>
              </a:spcBef>
              <a:spcAft>
                <a:spcPts val="4030"/>
              </a:spcAft>
              <a:buNone/>
              <a:tabLst>
                <a:tab pos="400685" algn="ctr"/>
                <a:tab pos="2094865" algn="ctr"/>
              </a:tabLst>
            </a:pPr>
            <a:r>
              <a:rPr lang="en-US" sz="1400" b="1" dirty="0">
                <a:effectLst/>
                <a:latin typeface="Calibri" panose="020F0502020204030204" pitchFamily="34" charset="0"/>
                <a:ea typeface="Arial" panose="020B0604020202020204" pitchFamily="34" charset="0"/>
              </a:rPr>
              <a:t>2. Broadband Subcommittee Report – Kendall Light</a:t>
            </a:r>
          </a:p>
          <a:p>
            <a:pPr>
              <a:spcBef>
                <a:spcPts val="0"/>
              </a:spcBef>
              <a:spcAft>
                <a:spcPts val="4030"/>
              </a:spcAft>
              <a:tabLst>
                <a:tab pos="400685" algn="ctr"/>
                <a:tab pos="2094865" algn="ctr"/>
              </a:tabLst>
            </a:pPr>
            <a:r>
              <a:rPr lang="en-US" sz="1400" dirty="0">
                <a:effectLst/>
                <a:latin typeface="Calibri" panose="020F0502020204030204" pitchFamily="34" charset="0"/>
                <a:ea typeface="Arial" panose="020B0604020202020204" pitchFamily="34" charset="0"/>
              </a:rPr>
              <a:t>FirstNet Buildout Updates</a:t>
            </a:r>
          </a:p>
          <a:p>
            <a:pPr>
              <a:spcBef>
                <a:spcPts val="0"/>
              </a:spcBef>
              <a:spcAft>
                <a:spcPts val="4030"/>
              </a:spcAft>
              <a:tabLst>
                <a:tab pos="400685" algn="ctr"/>
                <a:tab pos="2094865" algn="ctr"/>
              </a:tabLst>
            </a:pPr>
            <a:endParaRPr lang="en-US" sz="1400" dirty="0">
              <a:latin typeface="Calibri" panose="020F0502020204030204" pitchFamily="34" charset="0"/>
              <a:ea typeface="Arial" panose="020B0604020202020204" pitchFamily="34" charset="0"/>
            </a:endParaRPr>
          </a:p>
          <a:p>
            <a:pPr marL="0" indent="0">
              <a:spcBef>
                <a:spcPts val="0"/>
              </a:spcBef>
              <a:spcAft>
                <a:spcPts val="4030"/>
              </a:spcAft>
              <a:buNone/>
              <a:tabLst>
                <a:tab pos="400685" algn="ctr"/>
                <a:tab pos="2094865" algn="ctr"/>
              </a:tabLst>
            </a:pPr>
            <a:r>
              <a:rPr lang="en-US" sz="1400" b="1" dirty="0">
                <a:latin typeface="Calibri" panose="020F0502020204030204" pitchFamily="34" charset="0"/>
                <a:ea typeface="Arial" panose="020B0604020202020204" pitchFamily="34" charset="0"/>
              </a:rPr>
              <a:t>3. Organization Representative Vacancies</a:t>
            </a:r>
          </a:p>
          <a:p>
            <a:pPr>
              <a:spcBef>
                <a:spcPts val="0"/>
              </a:spcBef>
              <a:spcAft>
                <a:spcPts val="4030"/>
              </a:spcAft>
              <a:tabLst>
                <a:tab pos="400685" algn="ctr"/>
                <a:tab pos="2094865" algn="ctr"/>
              </a:tabLst>
            </a:pPr>
            <a:r>
              <a:rPr lang="en-US" sz="1400" dirty="0">
                <a:effectLst/>
                <a:latin typeface="Arial" panose="020B0604020202020204" pitchFamily="34" charset="0"/>
                <a:ea typeface="Arial" panose="020B0604020202020204" pitchFamily="34" charset="0"/>
              </a:rPr>
              <a:t>Welcome Dave Kull and Brian Wacholz (interim)</a:t>
            </a:r>
          </a:p>
          <a:p>
            <a:pPr>
              <a:spcBef>
                <a:spcPts val="0"/>
              </a:spcBef>
              <a:spcAft>
                <a:spcPts val="4030"/>
              </a:spcAft>
              <a:tabLst>
                <a:tab pos="400685" algn="ctr"/>
                <a:tab pos="2094865" algn="ctr"/>
              </a:tabLst>
            </a:pPr>
            <a:r>
              <a:rPr lang="en-US" sz="1400" dirty="0">
                <a:latin typeface="Arial" panose="020B0604020202020204" pitchFamily="34" charset="0"/>
                <a:ea typeface="Arial" panose="020B0604020202020204" pitchFamily="34" charset="0"/>
              </a:rPr>
              <a:t>911 and South Dakota Association of County Commissioners</a:t>
            </a:r>
            <a:endParaRPr lang="en-US" sz="1400" dirty="0">
              <a:effectLst/>
              <a:latin typeface="Arial" panose="020B0604020202020204" pitchFamily="34" charset="0"/>
              <a:ea typeface="Arial" panose="020B0604020202020204" pitchFamily="34" charset="0"/>
            </a:endParaRPr>
          </a:p>
          <a:p>
            <a:pPr>
              <a:spcBef>
                <a:spcPts val="0"/>
              </a:spcBef>
              <a:spcAft>
                <a:spcPts val="4030"/>
              </a:spcAft>
              <a:tabLst>
                <a:tab pos="400685" algn="ctr"/>
                <a:tab pos="2094865" algn="ctr"/>
              </a:tabLst>
            </a:pPr>
            <a:endParaRPr lang="en-US" sz="1400" dirty="0">
              <a:effectLst/>
              <a:latin typeface="Arial" panose="020B0604020202020204" pitchFamily="34" charset="0"/>
              <a:ea typeface="Arial" panose="020B0604020202020204" pitchFamily="34" charset="0"/>
            </a:endParaRPr>
          </a:p>
          <a:p>
            <a:endParaRPr lang="en-US" sz="1400" dirty="0"/>
          </a:p>
        </p:txBody>
      </p:sp>
      <p:pic>
        <p:nvPicPr>
          <p:cNvPr id="5" name="Picture 4">
            <a:extLst>
              <a:ext uri="{FF2B5EF4-FFF2-40B4-BE49-F238E27FC236}">
                <a16:creationId xmlns:a16="http://schemas.microsoft.com/office/drawing/2014/main" id="{C7CD79DE-C400-CB2B-1061-A6C232069E82}"/>
              </a:ext>
            </a:extLst>
          </p:cNvPr>
          <p:cNvPicPr>
            <a:picLocks noChangeAspect="1"/>
          </p:cNvPicPr>
          <p:nvPr/>
        </p:nvPicPr>
        <p:blipFill>
          <a:blip r:embed="rId2"/>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344054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3E31B-562B-51FF-46E7-0ABCA7967FED}"/>
              </a:ext>
            </a:extLst>
          </p:cNvPr>
          <p:cNvSpPr>
            <a:spLocks noGrp="1"/>
          </p:cNvSpPr>
          <p:nvPr>
            <p:ph type="title"/>
          </p:nvPr>
        </p:nvSpPr>
        <p:spPr>
          <a:xfrm>
            <a:off x="8643193" y="489507"/>
            <a:ext cx="3091607" cy="1655483"/>
          </a:xfrm>
        </p:spPr>
        <p:txBody>
          <a:bodyPr anchor="b">
            <a:normAutofit/>
          </a:bodyPr>
          <a:lstStyle/>
          <a:p>
            <a:r>
              <a:rPr lang="en-US" sz="2400" b="1" dirty="0"/>
              <a:t>Old Business (Continued)</a:t>
            </a:r>
            <a:endParaRPr lang="en-US" sz="2400" dirty="0"/>
          </a:p>
        </p:txBody>
      </p:sp>
      <p:pic>
        <p:nvPicPr>
          <p:cNvPr id="4" name="Picture 3">
            <a:extLst>
              <a:ext uri="{FF2B5EF4-FFF2-40B4-BE49-F238E27FC236}">
                <a16:creationId xmlns:a16="http://schemas.microsoft.com/office/drawing/2014/main" id="{F09DB27C-8D6D-68BF-5B6B-A9D02948570D}"/>
              </a:ext>
            </a:extLst>
          </p:cNvPr>
          <p:cNvPicPr>
            <a:picLocks noChangeAspect="1"/>
          </p:cNvPicPr>
          <p:nvPr/>
        </p:nvPicPr>
        <p:blipFill rotWithShape="1">
          <a:blip r:embed="rId2"/>
          <a:srcRect r="11355"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FF9AEA10-319A-D461-4845-A61C491C9AC9}"/>
              </a:ext>
            </a:extLst>
          </p:cNvPr>
          <p:cNvSpPr>
            <a:spLocks noGrp="1"/>
          </p:cNvSpPr>
          <p:nvPr>
            <p:ph idx="1"/>
          </p:nvPr>
        </p:nvSpPr>
        <p:spPr>
          <a:xfrm>
            <a:off x="8643193" y="2418408"/>
            <a:ext cx="2942813" cy="3540265"/>
          </a:xfrm>
        </p:spPr>
        <p:txBody>
          <a:bodyPr>
            <a:normAutofit/>
          </a:bodyPr>
          <a:lstStyle/>
          <a:p>
            <a:pPr marL="0" marR="0" lvl="0" indent="0">
              <a:spcBef>
                <a:spcPts val="0"/>
              </a:spcBef>
              <a:spcAft>
                <a:spcPts val="0"/>
              </a:spcAft>
              <a:buNone/>
            </a:pPr>
            <a:r>
              <a:rPr lang="en-US" sz="2000" b="1" dirty="0">
                <a:effectLst/>
                <a:latin typeface="Calibri" panose="020F0502020204030204" pitchFamily="34" charset="0"/>
                <a:ea typeface="Times New Roman" panose="02020603050405020304" pitchFamily="18" charset="0"/>
              </a:rPr>
              <a:t>4. 5 Year Plan Review</a:t>
            </a:r>
            <a:endParaRPr lang="en-US" sz="2000" dirty="0">
              <a:effectLst/>
              <a:latin typeface="Arial" panose="020B0604020202020204" pitchFamily="34" charset="0"/>
              <a:ea typeface="Arial" panose="020B0604020202020204" pitchFamily="34" charset="0"/>
            </a:endParaRPr>
          </a:p>
          <a:p>
            <a:endParaRPr lang="en-US"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51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928DC-2825-F726-86B1-AFC02D792BA5}"/>
              </a:ext>
            </a:extLst>
          </p:cNvPr>
          <p:cNvSpPr>
            <a:spLocks noGrp="1"/>
          </p:cNvSpPr>
          <p:nvPr>
            <p:ph type="title"/>
          </p:nvPr>
        </p:nvSpPr>
        <p:spPr>
          <a:xfrm>
            <a:off x="1136397" y="502020"/>
            <a:ext cx="5323715" cy="1642970"/>
          </a:xfrm>
        </p:spPr>
        <p:txBody>
          <a:bodyPr anchor="b">
            <a:normAutofit/>
          </a:bodyPr>
          <a:lstStyle/>
          <a:p>
            <a:r>
              <a:rPr lang="en-US" sz="2400" b="1" dirty="0"/>
              <a:t>Old Business (Continued)</a:t>
            </a:r>
            <a:endParaRPr lang="en-US" sz="2400" dirty="0"/>
          </a:p>
        </p:txBody>
      </p:sp>
      <p:sp>
        <p:nvSpPr>
          <p:cNvPr id="3" name="Content Placeholder 2">
            <a:extLst>
              <a:ext uri="{FF2B5EF4-FFF2-40B4-BE49-F238E27FC236}">
                <a16:creationId xmlns:a16="http://schemas.microsoft.com/office/drawing/2014/main" id="{4C416157-538C-00F4-0089-C87A2AA11EA3}"/>
              </a:ext>
            </a:extLst>
          </p:cNvPr>
          <p:cNvSpPr>
            <a:spLocks noGrp="1"/>
          </p:cNvSpPr>
          <p:nvPr>
            <p:ph idx="1"/>
          </p:nvPr>
        </p:nvSpPr>
        <p:spPr>
          <a:xfrm>
            <a:off x="1144923" y="2405894"/>
            <a:ext cx="5315189" cy="3551023"/>
          </a:xfrm>
        </p:spPr>
        <p:txBody>
          <a:bodyPr anchor="t">
            <a:normAutofit fontScale="85000" lnSpcReduction="10000"/>
          </a:bodyPr>
          <a:lstStyle/>
          <a:p>
            <a:pPr marL="0" marR="0" lvl="0" indent="0">
              <a:spcBef>
                <a:spcPts val="0"/>
              </a:spcBef>
              <a:spcAft>
                <a:spcPts val="0"/>
              </a:spcAft>
              <a:buNone/>
            </a:pPr>
            <a:r>
              <a:rPr lang="en-US" sz="1700" b="1" dirty="0">
                <a:effectLst/>
                <a:ea typeface="Times New Roman" panose="02020603050405020304" pitchFamily="18" charset="0"/>
              </a:rPr>
              <a:t>5. AES Encryption Standard</a:t>
            </a:r>
            <a:endParaRPr lang="en-US" sz="17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ea typeface="Times New Roman" panose="02020603050405020304" pitchFamily="18" charset="0"/>
              </a:rPr>
              <a:t>Purchased AES 256 Encryption license from Motorola with EOY funds for dispatches</a:t>
            </a:r>
            <a:endParaRPr lang="en-US" sz="17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ea typeface="Times New Roman" panose="02020603050405020304" pitchFamily="18" charset="0"/>
              </a:rPr>
              <a:t>Regular meetings with CISA, Pennington County, Minnehaha County, and State Radio</a:t>
            </a:r>
            <a:endParaRPr lang="en-US" sz="17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ea typeface="Times New Roman" panose="02020603050405020304" pitchFamily="18" charset="0"/>
              </a:rPr>
              <a:t>Currently working on a Draft of the South Dakota Encryption Guide</a:t>
            </a:r>
            <a:endParaRPr lang="en-US" sz="17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ea typeface="Times New Roman" panose="02020603050405020304" pitchFamily="18" charset="0"/>
              </a:rPr>
              <a:t>We have identified, allocated, and registered 15 KID (Key ID) and CKR (Common Key Reference) numbers for the state issued by the </a:t>
            </a:r>
            <a:r>
              <a:rPr lang="en-US" sz="1700" dirty="0">
                <a:effectLst/>
                <a:ea typeface="Arial" panose="020B0604020202020204" pitchFamily="34" charset="0"/>
              </a:rPr>
              <a:t>National Law Enforcement Communications Center (NLECC)</a:t>
            </a:r>
            <a:r>
              <a:rPr lang="en-US" sz="1700" dirty="0">
                <a:effectLst/>
                <a:ea typeface="Times New Roman" panose="02020603050405020304" pitchFamily="18" charset="0"/>
              </a:rPr>
              <a:t> including a patch key for patching encrypted </a:t>
            </a:r>
            <a:r>
              <a:rPr lang="en-US" sz="1700" dirty="0" err="1">
                <a:effectLst/>
                <a:ea typeface="Times New Roman" panose="02020603050405020304" pitchFamily="18" charset="0"/>
              </a:rPr>
              <a:t>talkgroups</a:t>
            </a:r>
            <a:r>
              <a:rPr lang="en-US" sz="1700" dirty="0">
                <a:effectLst/>
                <a:ea typeface="Times New Roman" panose="02020603050405020304" pitchFamily="18" charset="0"/>
              </a:rPr>
              <a:t> to non-encrypted </a:t>
            </a:r>
            <a:r>
              <a:rPr lang="en-US" sz="1700" dirty="0" err="1">
                <a:effectLst/>
                <a:ea typeface="Times New Roman" panose="02020603050405020304" pitchFamily="18" charset="0"/>
              </a:rPr>
              <a:t>talkgroups</a:t>
            </a:r>
            <a:endParaRPr lang="en-US" sz="17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ea typeface="Arial" panose="020B0604020202020204" pitchFamily="34" charset="0"/>
              </a:rPr>
              <a:t>NLECC maintains a database of assigned keys to prevent key overlap and conflicts among interop agencies and provides a centralized, secure mechanism for receiving national interoperability keys and unique encryption keys.</a:t>
            </a:r>
          </a:p>
          <a:p>
            <a:pPr marL="342900" marR="0" lvl="0" indent="-342900">
              <a:spcBef>
                <a:spcPts val="0"/>
              </a:spcBef>
              <a:spcAft>
                <a:spcPts val="0"/>
              </a:spcAft>
              <a:buFont typeface="Symbol" panose="05050102010706020507" pitchFamily="18" charset="2"/>
              <a:buChar char=""/>
            </a:pPr>
            <a:r>
              <a:rPr lang="en-US" sz="1700" dirty="0">
                <a:effectLst/>
                <a:ea typeface="Times New Roman" panose="02020603050405020304" pitchFamily="18" charset="0"/>
              </a:rPr>
              <a:t>We have reserved counties ranges of KIDs and CKR numbers as well</a:t>
            </a:r>
            <a:endParaRPr lang="en-US" sz="1700" dirty="0">
              <a:effectLst/>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ea typeface="Times New Roman" panose="02020603050405020304" pitchFamily="18" charset="0"/>
              </a:rPr>
              <a:t>Goal to finalize adopt and start using AES 256 standard in Fall of 2023</a:t>
            </a:r>
            <a:endParaRPr lang="en-US" sz="1700" dirty="0">
              <a:effectLst/>
              <a:ea typeface="Arial" panose="020B0604020202020204" pitchFamily="34" charset="0"/>
            </a:endParaRPr>
          </a:p>
          <a:p>
            <a:pPr marL="1447800" marR="0" indent="0">
              <a:spcBef>
                <a:spcPts val="0"/>
              </a:spcBef>
              <a:spcAft>
                <a:spcPts val="0"/>
              </a:spcAft>
            </a:pPr>
            <a:endParaRPr lang="en-US" sz="1600" dirty="0">
              <a:effectLst/>
              <a:ea typeface="Arial" panose="020B0604020202020204" pitchFamily="34" charset="0"/>
            </a:endParaRPr>
          </a:p>
          <a:p>
            <a:endParaRPr lang="en-US" sz="13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B2A56D2-31CD-6B21-42AD-359454C2C126}"/>
              </a:ext>
            </a:extLst>
          </p:cNvPr>
          <p:cNvPicPr>
            <a:picLocks noChangeAspect="1"/>
          </p:cNvPicPr>
          <p:nvPr/>
        </p:nvPicPr>
        <p:blipFill>
          <a:blip r:embed="rId2"/>
          <a:stretch>
            <a:fillRect/>
          </a:stretch>
        </p:blipFill>
        <p:spPr>
          <a:xfrm>
            <a:off x="7075967" y="2053032"/>
            <a:ext cx="4170530" cy="2783828"/>
          </a:xfrm>
          <a:prstGeom prst="rect">
            <a:avLst/>
          </a:prstGeom>
        </p:spPr>
      </p:pic>
    </p:spTree>
    <p:extLst>
      <p:ext uri="{BB962C8B-B14F-4D97-AF65-F5344CB8AC3E}">
        <p14:creationId xmlns:p14="http://schemas.microsoft.com/office/powerpoint/2010/main" val="408533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C5853-4BDE-D710-5889-CD1DFC3F0EB7}"/>
              </a:ext>
            </a:extLst>
          </p:cNvPr>
          <p:cNvSpPr>
            <a:spLocks noGrp="1"/>
          </p:cNvSpPr>
          <p:nvPr>
            <p:ph type="title"/>
          </p:nvPr>
        </p:nvSpPr>
        <p:spPr>
          <a:xfrm>
            <a:off x="1136397" y="502020"/>
            <a:ext cx="5323715" cy="1642970"/>
          </a:xfrm>
        </p:spPr>
        <p:txBody>
          <a:bodyPr anchor="b">
            <a:normAutofit/>
          </a:bodyPr>
          <a:lstStyle/>
          <a:p>
            <a:r>
              <a:rPr lang="en-US" sz="4000" b="1"/>
              <a:t>Old Business (Continued)</a:t>
            </a:r>
            <a:endParaRPr lang="en-US" sz="4000"/>
          </a:p>
        </p:txBody>
      </p:sp>
      <p:sp>
        <p:nvSpPr>
          <p:cNvPr id="3" name="Content Placeholder 2">
            <a:extLst>
              <a:ext uri="{FF2B5EF4-FFF2-40B4-BE49-F238E27FC236}">
                <a16:creationId xmlns:a16="http://schemas.microsoft.com/office/drawing/2014/main" id="{7D98CEC2-89F7-86CE-0831-AE6B0568D5C3}"/>
              </a:ext>
            </a:extLst>
          </p:cNvPr>
          <p:cNvSpPr>
            <a:spLocks noGrp="1"/>
          </p:cNvSpPr>
          <p:nvPr>
            <p:ph idx="1"/>
          </p:nvPr>
        </p:nvSpPr>
        <p:spPr>
          <a:xfrm>
            <a:off x="1144923" y="2405894"/>
            <a:ext cx="5315189" cy="3535083"/>
          </a:xfrm>
        </p:spPr>
        <p:txBody>
          <a:bodyPr anchor="t">
            <a:normAutofit/>
          </a:bodyPr>
          <a:lstStyle/>
          <a:p>
            <a:pPr marL="0" marR="0" lvl="0" indent="0">
              <a:spcBef>
                <a:spcPts val="0"/>
              </a:spcBef>
              <a:spcAft>
                <a:spcPts val="0"/>
              </a:spcAft>
              <a:buNone/>
            </a:pPr>
            <a:r>
              <a:rPr lang="en-US" sz="2000" b="1" dirty="0">
                <a:effectLst/>
                <a:latin typeface="Calibri" panose="020F0502020204030204" pitchFamily="34" charset="0"/>
                <a:ea typeface="Times New Roman" panose="02020603050405020304" pitchFamily="18" charset="0"/>
              </a:rPr>
              <a:t>6. Strategy for P25 upgrades 2023 </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Continue to effectively pass upgrade information to our affected agencies and organizations</a:t>
            </a: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Outreach and communications to state radio users appears to be successful – not hearing of very many user issues</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Projected completion of site upgrades is November 19</a:t>
            </a:r>
            <a:r>
              <a:rPr lang="en-US" sz="2000" baseline="30000" dirty="0">
                <a:effectLst/>
                <a:latin typeface="Calibri" panose="020F0502020204030204" pitchFamily="34" charset="0"/>
                <a:ea typeface="Times New Roman" panose="02020603050405020304" pitchFamily="18" charset="0"/>
              </a:rPr>
              <a:t>th</a:t>
            </a:r>
            <a:r>
              <a:rPr lang="en-US" sz="2000" dirty="0">
                <a:effectLst/>
                <a:latin typeface="Calibri" panose="020F0502020204030204" pitchFamily="34" charset="0"/>
                <a:ea typeface="Times New Roman" panose="02020603050405020304" pitchFamily="18" charset="0"/>
              </a:rPr>
              <a:t>, 2023</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Times New Roman" panose="02020603050405020304" pitchFamily="18" charset="0"/>
              </a:rPr>
              <a:t>Thank you everyone for your efforts getting the word out to your organizations, it has had an impact!</a:t>
            </a:r>
            <a:endParaRPr lang="en-US" sz="20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2000" dirty="0">
              <a:effectLst/>
              <a:latin typeface="Arial" panose="020B0604020202020204" pitchFamily="34" charset="0"/>
              <a:ea typeface="Arial" panose="020B0604020202020204" pitchFamily="34" charset="0"/>
            </a:endParaRPr>
          </a:p>
          <a:p>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81B3177-0D1B-83FA-AA07-B14F365590E1}"/>
              </a:ext>
            </a:extLst>
          </p:cNvPr>
          <p:cNvPicPr>
            <a:picLocks noChangeAspect="1"/>
          </p:cNvPicPr>
          <p:nvPr/>
        </p:nvPicPr>
        <p:blipFill>
          <a:blip r:embed="rId2"/>
          <a:stretch>
            <a:fillRect/>
          </a:stretch>
        </p:blipFill>
        <p:spPr>
          <a:xfrm>
            <a:off x="7075967" y="2145327"/>
            <a:ext cx="4170530" cy="2599238"/>
          </a:xfrm>
          <a:prstGeom prst="rect">
            <a:avLst/>
          </a:prstGeom>
        </p:spPr>
      </p:pic>
    </p:spTree>
    <p:extLst>
      <p:ext uri="{BB962C8B-B14F-4D97-AF65-F5344CB8AC3E}">
        <p14:creationId xmlns:p14="http://schemas.microsoft.com/office/powerpoint/2010/main" val="170609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8" name="Rectangle 17">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A5B180-8C78-578E-3DB1-100119FC4771}"/>
              </a:ext>
            </a:extLst>
          </p:cNvPr>
          <p:cNvSpPr>
            <a:spLocks noGrp="1"/>
          </p:cNvSpPr>
          <p:nvPr>
            <p:ph type="title"/>
          </p:nvPr>
        </p:nvSpPr>
        <p:spPr>
          <a:xfrm>
            <a:off x="1371598" y="319314"/>
            <a:ext cx="9477377" cy="1030515"/>
          </a:xfrm>
        </p:spPr>
        <p:txBody>
          <a:bodyPr anchor="ctr">
            <a:normAutofit/>
          </a:bodyPr>
          <a:lstStyle/>
          <a:p>
            <a:r>
              <a:rPr lang="en-US" sz="4000" b="1">
                <a:solidFill>
                  <a:srgbClr val="FFFFFF"/>
                </a:solidFill>
              </a:rPr>
              <a:t>Organizational Reports</a:t>
            </a:r>
          </a:p>
        </p:txBody>
      </p:sp>
      <p:pic>
        <p:nvPicPr>
          <p:cNvPr id="5" name="Content Placeholder 4">
            <a:extLst>
              <a:ext uri="{FF2B5EF4-FFF2-40B4-BE49-F238E27FC236}">
                <a16:creationId xmlns:a16="http://schemas.microsoft.com/office/drawing/2014/main" id="{9B69C24D-4A44-7C3A-EE9E-EBD8DC4E3A34}"/>
              </a:ext>
            </a:extLst>
          </p:cNvPr>
          <p:cNvPicPr>
            <a:picLocks noChangeAspect="1"/>
          </p:cNvPicPr>
          <p:nvPr/>
        </p:nvPicPr>
        <p:blipFill>
          <a:blip r:embed="rId2"/>
          <a:stretch>
            <a:fillRect/>
          </a:stretch>
        </p:blipFill>
        <p:spPr>
          <a:xfrm>
            <a:off x="526474" y="2076846"/>
            <a:ext cx="6424742" cy="3609566"/>
          </a:xfrm>
          <a:prstGeom prst="rect">
            <a:avLst/>
          </a:prstGeom>
        </p:spPr>
      </p:pic>
      <p:pic>
        <p:nvPicPr>
          <p:cNvPr id="8" name="Picture 7">
            <a:extLst>
              <a:ext uri="{FF2B5EF4-FFF2-40B4-BE49-F238E27FC236}">
                <a16:creationId xmlns:a16="http://schemas.microsoft.com/office/drawing/2014/main" id="{C698A471-E29B-279E-3622-152DD73C59F7}"/>
              </a:ext>
            </a:extLst>
          </p:cNvPr>
          <p:cNvPicPr>
            <a:picLocks noChangeAspect="1"/>
          </p:cNvPicPr>
          <p:nvPr/>
        </p:nvPicPr>
        <p:blipFill>
          <a:blip r:embed="rId3"/>
          <a:stretch>
            <a:fillRect/>
          </a:stretch>
        </p:blipFill>
        <p:spPr>
          <a:xfrm>
            <a:off x="4768479" y="1275477"/>
            <a:ext cx="7178417" cy="2153523"/>
          </a:xfrm>
          <a:prstGeom prst="rect">
            <a:avLst/>
          </a:prstGeom>
        </p:spPr>
      </p:pic>
      <p:sp>
        <p:nvSpPr>
          <p:cNvPr id="12" name="Content Placeholder 11">
            <a:extLst>
              <a:ext uri="{FF2B5EF4-FFF2-40B4-BE49-F238E27FC236}">
                <a16:creationId xmlns:a16="http://schemas.microsoft.com/office/drawing/2014/main" id="{2906E63E-901C-89DD-FA07-6E8B92D8F264}"/>
              </a:ext>
            </a:extLst>
          </p:cNvPr>
          <p:cNvSpPr>
            <a:spLocks noGrp="1"/>
          </p:cNvSpPr>
          <p:nvPr>
            <p:ph idx="1"/>
          </p:nvPr>
        </p:nvSpPr>
        <p:spPr>
          <a:xfrm>
            <a:off x="4091560" y="5224441"/>
            <a:ext cx="4438306" cy="1385266"/>
          </a:xfrm>
        </p:spPr>
        <p:txBody>
          <a:bodyPr>
            <a:normAutofit fontScale="85000" lnSpcReduction="20000"/>
          </a:bodyPr>
          <a:lstStyle/>
          <a:p>
            <a:pPr marL="0" indent="0">
              <a:buNone/>
            </a:pPr>
            <a:r>
              <a:rPr lang="en-US" sz="2000" dirty="0"/>
              <a:t>Closing Comments</a:t>
            </a:r>
          </a:p>
          <a:p>
            <a:pPr marL="419100" marR="0" indent="-6350">
              <a:lnSpc>
                <a:spcPct val="106000"/>
              </a:lnSpc>
              <a:spcBef>
                <a:spcPts val="0"/>
              </a:spcBef>
              <a:spcAft>
                <a:spcPts val="15"/>
              </a:spcAft>
            </a:pPr>
            <a:r>
              <a:rPr lang="en-US" sz="1800" dirty="0">
                <a:solidFill>
                  <a:srgbClr val="292934"/>
                </a:solidFill>
                <a:effectLst/>
                <a:latin typeface="Calibri" panose="020F0502020204030204" pitchFamily="34" charset="0"/>
                <a:ea typeface="Arial" panose="020B0604020202020204" pitchFamily="34" charset="0"/>
              </a:rPr>
              <a:t>Vice-chair – Garrett Wellman</a:t>
            </a:r>
            <a:endParaRPr lang="en-US" sz="1800" dirty="0">
              <a:solidFill>
                <a:srgbClr val="292934"/>
              </a:solidFill>
              <a:effectLst/>
              <a:latin typeface="Arial" panose="020B0604020202020204" pitchFamily="34" charset="0"/>
              <a:ea typeface="Arial" panose="020B0604020202020204" pitchFamily="34" charset="0"/>
            </a:endParaRPr>
          </a:p>
          <a:p>
            <a:pPr marL="419100" marR="0" indent="-6350">
              <a:lnSpc>
                <a:spcPct val="106000"/>
              </a:lnSpc>
              <a:spcBef>
                <a:spcPts val="0"/>
              </a:spcBef>
              <a:spcAft>
                <a:spcPts val="15"/>
              </a:spcAft>
            </a:pPr>
            <a:r>
              <a:rPr lang="en-US" sz="1800" dirty="0">
                <a:solidFill>
                  <a:srgbClr val="292934"/>
                </a:solidFill>
                <a:effectLst/>
                <a:latin typeface="Calibri" panose="020F0502020204030204" pitchFamily="34" charset="0"/>
                <a:ea typeface="Arial" panose="020B0604020202020204" pitchFamily="34" charset="0"/>
              </a:rPr>
              <a:t>Member at Large - Kevin Karley</a:t>
            </a:r>
            <a:endParaRPr lang="en-US" sz="1800" dirty="0">
              <a:solidFill>
                <a:srgbClr val="292934"/>
              </a:solidFill>
              <a:effectLst/>
              <a:latin typeface="Arial" panose="020B0604020202020204" pitchFamily="34" charset="0"/>
              <a:ea typeface="Arial" panose="020B0604020202020204" pitchFamily="34" charset="0"/>
            </a:endParaRPr>
          </a:p>
          <a:p>
            <a:pPr marL="419100" marR="0" indent="-6350">
              <a:lnSpc>
                <a:spcPct val="106000"/>
              </a:lnSpc>
              <a:spcBef>
                <a:spcPts val="0"/>
              </a:spcBef>
              <a:spcAft>
                <a:spcPts val="1195"/>
              </a:spcAft>
            </a:pPr>
            <a:r>
              <a:rPr lang="en-US" sz="1800" dirty="0">
                <a:solidFill>
                  <a:srgbClr val="292934"/>
                </a:solidFill>
                <a:effectLst/>
                <a:latin typeface="Calibri" panose="020F0502020204030204" pitchFamily="34" charset="0"/>
                <a:ea typeface="Arial" panose="020B0604020202020204" pitchFamily="34" charset="0"/>
              </a:rPr>
              <a:t>Chair – Bruce Nachtigall</a:t>
            </a:r>
            <a:endParaRPr lang="en-US" sz="1800" dirty="0">
              <a:solidFill>
                <a:srgbClr val="292934"/>
              </a:solidFill>
              <a:effectLst/>
              <a:latin typeface="Arial" panose="020B0604020202020204" pitchFamily="34" charset="0"/>
              <a:ea typeface="Arial" panose="020B0604020202020204" pitchFamily="34" charset="0"/>
            </a:endParaRPr>
          </a:p>
          <a:p>
            <a:pPr marL="0" indent="0">
              <a:buNone/>
            </a:pPr>
            <a:r>
              <a:rPr lang="en-US" sz="1800" dirty="0">
                <a:solidFill>
                  <a:srgbClr val="292934"/>
                </a:solidFill>
                <a:effectLst/>
                <a:latin typeface="Calibri" panose="020F0502020204030204" pitchFamily="34" charset="0"/>
                <a:ea typeface="Arial" panose="020B0604020202020204" pitchFamily="34" charset="0"/>
              </a:rPr>
              <a:t>Next Meeting: date, time, location</a:t>
            </a:r>
            <a:endParaRPr lang="en-US" sz="2000" dirty="0"/>
          </a:p>
        </p:txBody>
      </p:sp>
    </p:spTree>
    <p:extLst>
      <p:ext uri="{BB962C8B-B14F-4D97-AF65-F5344CB8AC3E}">
        <p14:creationId xmlns:p14="http://schemas.microsoft.com/office/powerpoint/2010/main" val="394492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044CD-351C-AB39-9E42-A85332B0059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pic>
        <p:nvPicPr>
          <p:cNvPr id="9" name="Content Placeholder 8">
            <a:extLst>
              <a:ext uri="{FF2B5EF4-FFF2-40B4-BE49-F238E27FC236}">
                <a16:creationId xmlns:a16="http://schemas.microsoft.com/office/drawing/2014/main" id="{CA9A7C49-5C7E-54F9-50D7-C53EB13D71EA}"/>
              </a:ext>
            </a:extLst>
          </p:cNvPr>
          <p:cNvPicPr>
            <a:picLocks noGrp="1" noChangeAspect="1"/>
          </p:cNvPicPr>
          <p:nvPr>
            <p:ph idx="1"/>
          </p:nvPr>
        </p:nvPicPr>
        <p:blipFill>
          <a:blip r:embed="rId2"/>
          <a:stretch>
            <a:fillRect/>
          </a:stretch>
        </p:blipFill>
        <p:spPr>
          <a:xfrm>
            <a:off x="2816119" y="1622746"/>
            <a:ext cx="7219113" cy="5235254"/>
          </a:xfrm>
        </p:spPr>
      </p:pic>
    </p:spTree>
    <p:extLst>
      <p:ext uri="{BB962C8B-B14F-4D97-AF65-F5344CB8AC3E}">
        <p14:creationId xmlns:p14="http://schemas.microsoft.com/office/powerpoint/2010/main" val="182912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7DEF4-0267-9238-FA95-24EB2CCB978F}"/>
              </a:ext>
            </a:extLst>
          </p:cNvPr>
          <p:cNvSpPr>
            <a:spLocks noGrp="1"/>
          </p:cNvSpPr>
          <p:nvPr>
            <p:ph type="title"/>
          </p:nvPr>
        </p:nvSpPr>
        <p:spPr>
          <a:xfrm>
            <a:off x="6564020" y="552352"/>
            <a:ext cx="4766564" cy="2230411"/>
          </a:xfrm>
        </p:spPr>
        <p:txBody>
          <a:bodyPr anchor="b">
            <a:normAutofit/>
          </a:bodyPr>
          <a:lstStyle/>
          <a:p>
            <a:r>
              <a:rPr lang="en-US" sz="4000"/>
              <a:t>New Business</a:t>
            </a:r>
          </a:p>
        </p:txBody>
      </p:sp>
      <p:pic>
        <p:nvPicPr>
          <p:cNvPr id="7" name="Picture 6" descr="A water tower with a blue sky&#10;&#10;Description automatically generated with medium confidence">
            <a:extLst>
              <a:ext uri="{FF2B5EF4-FFF2-40B4-BE49-F238E27FC236}">
                <a16:creationId xmlns:a16="http://schemas.microsoft.com/office/drawing/2014/main" id="{24BB3847-2413-4151-E4B9-E1796EEB9994}"/>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t="20261" r="-2" b="4634"/>
          <a:stretch>
            <a:fillRect/>
          </a:stretch>
        </p:blipFill>
        <p:spPr bwMode="auto">
          <a:xfrm>
            <a:off x="1" y="-2"/>
            <a:ext cx="3004255" cy="3008376"/>
          </a:xfrm>
          <a:prstGeom prst="rect">
            <a:avLst/>
          </a:prstGeom>
          <a:noFill/>
        </p:spPr>
      </p:pic>
      <p:pic>
        <p:nvPicPr>
          <p:cNvPr id="6" name="Picture 5">
            <a:extLst>
              <a:ext uri="{FF2B5EF4-FFF2-40B4-BE49-F238E27FC236}">
                <a16:creationId xmlns:a16="http://schemas.microsoft.com/office/drawing/2014/main" id="{E3ABDE4A-31DD-D4F6-D0B6-3C56CA31D3DC}"/>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t="24898" r="-2" b="-2"/>
          <a:stretch>
            <a:fillRect/>
          </a:stretch>
        </p:blipFill>
        <p:spPr bwMode="auto">
          <a:xfrm>
            <a:off x="3180760" y="-2"/>
            <a:ext cx="3004255" cy="3008376"/>
          </a:xfrm>
          <a:prstGeom prst="rect">
            <a:avLst/>
          </a:prstGeom>
          <a:noFill/>
        </p:spPr>
      </p:pic>
      <p:pic>
        <p:nvPicPr>
          <p:cNvPr id="5" name="Picture 4">
            <a:extLst>
              <a:ext uri="{FF2B5EF4-FFF2-40B4-BE49-F238E27FC236}">
                <a16:creationId xmlns:a16="http://schemas.microsoft.com/office/drawing/2014/main" id="{F3397D04-D462-B215-3890-BC45DA5DE072}"/>
              </a:ext>
            </a:extLst>
          </p:cNvPr>
          <p:cNvPicPr>
            <a:picLocks noChangeAspect="1"/>
          </p:cNvPicPr>
          <p:nvPr/>
        </p:nvPicPr>
        <p:blipFill rotWithShape="1">
          <a:blip r:embed="rId6" r:link="rId7" cstate="print">
            <a:extLst>
              <a:ext uri="{28A0092B-C50C-407E-A947-70E740481C1C}">
                <a14:useLocalDpi xmlns:a14="http://schemas.microsoft.com/office/drawing/2010/main" val="0"/>
              </a:ext>
            </a:extLst>
          </a:blip>
          <a:srcRect t="24898" r="-2" b="-2"/>
          <a:stretch>
            <a:fillRect/>
          </a:stretch>
        </p:blipFill>
        <p:spPr bwMode="auto">
          <a:xfrm>
            <a:off x="-1" y="3178174"/>
            <a:ext cx="3004255" cy="3008376"/>
          </a:xfrm>
          <a:prstGeom prst="rect">
            <a:avLst/>
          </a:prstGeom>
          <a:noFill/>
        </p:spPr>
      </p:pic>
      <p:pic>
        <p:nvPicPr>
          <p:cNvPr id="4" name="Picture 3">
            <a:extLst>
              <a:ext uri="{FF2B5EF4-FFF2-40B4-BE49-F238E27FC236}">
                <a16:creationId xmlns:a16="http://schemas.microsoft.com/office/drawing/2014/main" id="{64F00A57-2BAB-E049-6D03-BCC313D1C94C}"/>
              </a:ext>
            </a:extLst>
          </p:cNvPr>
          <p:cNvPicPr>
            <a:picLocks noChangeAspect="1"/>
          </p:cNvPicPr>
          <p:nvPr/>
        </p:nvPicPr>
        <p:blipFill rotWithShape="1">
          <a:blip r:embed="rId8" r:link="rId9" cstate="print">
            <a:extLst>
              <a:ext uri="{28A0092B-C50C-407E-A947-70E740481C1C}">
                <a14:useLocalDpi xmlns:a14="http://schemas.microsoft.com/office/drawing/2010/main" val="0"/>
              </a:ext>
            </a:extLst>
          </a:blip>
          <a:srcRect t="24898" r="-2" b="-2"/>
          <a:stretch>
            <a:fillRect/>
          </a:stretch>
        </p:blipFill>
        <p:spPr bwMode="auto">
          <a:xfrm>
            <a:off x="3180758" y="3178174"/>
            <a:ext cx="3004255" cy="3008376"/>
          </a:xfrm>
          <a:prstGeom prst="rect">
            <a:avLst/>
          </a:prstGeom>
          <a:noFill/>
        </p:spPr>
      </p:pic>
      <p:sp>
        <p:nvSpPr>
          <p:cNvPr id="3" name="Content Placeholder 2">
            <a:extLst>
              <a:ext uri="{FF2B5EF4-FFF2-40B4-BE49-F238E27FC236}">
                <a16:creationId xmlns:a16="http://schemas.microsoft.com/office/drawing/2014/main" id="{4588202B-3EC5-2B38-407D-69E308FD9ECB}"/>
              </a:ext>
            </a:extLst>
          </p:cNvPr>
          <p:cNvSpPr>
            <a:spLocks noGrp="1"/>
          </p:cNvSpPr>
          <p:nvPr>
            <p:ph idx="1"/>
          </p:nvPr>
        </p:nvSpPr>
        <p:spPr>
          <a:xfrm>
            <a:off x="6564020" y="2954482"/>
            <a:ext cx="4766564" cy="3171422"/>
          </a:xfrm>
        </p:spPr>
        <p:txBody>
          <a:bodyPr>
            <a:normAutofit/>
          </a:bodyPr>
          <a:lstStyle/>
          <a:p>
            <a:pPr marL="0" indent="0">
              <a:buNone/>
            </a:pPr>
            <a:r>
              <a:rPr lang="en-US" sz="1100" dirty="0"/>
              <a:t>1. SWIC Updates – Todd Dravland (SWIC South Dakota)</a:t>
            </a:r>
          </a:p>
          <a:p>
            <a:pPr marL="0" indent="0">
              <a:buNone/>
            </a:pPr>
            <a:r>
              <a:rPr lang="en-US" sz="1100" dirty="0"/>
              <a:t>2. System Upgrade Status – 18 sites to go </a:t>
            </a:r>
          </a:p>
          <a:p>
            <a:pPr marL="0" indent="0">
              <a:buNone/>
            </a:pPr>
            <a:r>
              <a:rPr lang="en-US" sz="1100" dirty="0"/>
              <a:t>•Permit Challenges update – Golden West was unable to secure a permit from the BIA/Rosebud Sioux Tribe to bury fiber to the White River site.  State Radio designed and implemented a contingency plan utilizing microwave to deploy a wireless backhaul link from the Mellette County Jail adjacent to the White River water Tower to the With Rive tower site location 11 miles south.  We are hopeful that the permits get granted at some point in the future. Thanks to the City of White River and Mellette County for their excellent cooperation making this rapid deployment possible for the sake of public safety communications.</a:t>
            </a:r>
          </a:p>
          <a:p>
            <a:pPr marL="0" indent="0">
              <a:buNone/>
            </a:pPr>
            <a:r>
              <a:rPr lang="en-US" sz="1100" dirty="0"/>
              <a:t>•Site upgrades completed for all direct connected PSAP/Dispatches and the following tower sites are now completed </a:t>
            </a:r>
          </a:p>
          <a:p>
            <a:pPr marL="0" indent="0">
              <a:buNone/>
            </a:pPr>
            <a:r>
              <a:rPr lang="en-US" sz="1100" dirty="0"/>
              <a:t>•Visit STATERADIO.SD.GOV to track P25 upgrades</a:t>
            </a:r>
          </a:p>
          <a:p>
            <a:pPr marL="0" indent="0">
              <a:buNone/>
            </a:pPr>
            <a:endParaRPr lang="en-US" sz="1100" dirty="0"/>
          </a:p>
          <a:p>
            <a:endParaRPr lang="en-US" sz="1100" dirty="0"/>
          </a:p>
        </p:txBody>
      </p:sp>
    </p:spTree>
    <p:extLst>
      <p:ext uri="{BB962C8B-B14F-4D97-AF65-F5344CB8AC3E}">
        <p14:creationId xmlns:p14="http://schemas.microsoft.com/office/powerpoint/2010/main" val="33453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0786F-08C3-A276-A8D0-7CAFB0BE10D0}"/>
              </a:ext>
            </a:extLst>
          </p:cNvPr>
          <p:cNvSpPr>
            <a:spLocks noGrp="1"/>
          </p:cNvSpPr>
          <p:nvPr>
            <p:ph type="title"/>
          </p:nvPr>
        </p:nvSpPr>
        <p:spPr>
          <a:xfrm>
            <a:off x="1136397" y="502020"/>
            <a:ext cx="5323715" cy="1642970"/>
          </a:xfrm>
        </p:spPr>
        <p:txBody>
          <a:bodyPr anchor="b">
            <a:normAutofit/>
          </a:bodyPr>
          <a:lstStyle/>
          <a:p>
            <a:r>
              <a:rPr lang="en-US" sz="4000"/>
              <a:t>New Business (Continued)</a:t>
            </a:r>
          </a:p>
        </p:txBody>
      </p:sp>
      <p:sp>
        <p:nvSpPr>
          <p:cNvPr id="3" name="Content Placeholder 2">
            <a:extLst>
              <a:ext uri="{FF2B5EF4-FFF2-40B4-BE49-F238E27FC236}">
                <a16:creationId xmlns:a16="http://schemas.microsoft.com/office/drawing/2014/main" id="{FB2965A6-7224-2F21-1BB8-91F48382B892}"/>
              </a:ext>
            </a:extLst>
          </p:cNvPr>
          <p:cNvSpPr>
            <a:spLocks noGrp="1"/>
          </p:cNvSpPr>
          <p:nvPr>
            <p:ph idx="1"/>
          </p:nvPr>
        </p:nvSpPr>
        <p:spPr>
          <a:xfrm>
            <a:off x="1144923" y="2405894"/>
            <a:ext cx="5315189" cy="3535083"/>
          </a:xfrm>
        </p:spPr>
        <p:txBody>
          <a:bodyPr anchor="t">
            <a:normAutofit/>
          </a:bodyPr>
          <a:lstStyle/>
          <a:p>
            <a:pPr marL="0" marR="0" lvl="0" indent="0" fontAlgn="base">
              <a:spcBef>
                <a:spcPts val="0"/>
              </a:spcBef>
              <a:spcAft>
                <a:spcPts val="405"/>
              </a:spcAft>
              <a:buClr>
                <a:srgbClr val="292934"/>
              </a:buClr>
              <a:buSzPts val="1400"/>
              <a:buNone/>
            </a:pPr>
            <a:r>
              <a:rPr lang="en-US" sz="1300" b="1"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3. Radio Programming Challenges – Looking towards the future and filling voids</a:t>
            </a: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r>
              <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Recent P25 site upgrades have exposed some programming issues in the state</a:t>
            </a: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r>
              <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Radio programming can potentially undermine the interoperability of the state radio system</a:t>
            </a: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r>
              <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Recent retirements of radio vendors leaving gaps in radio service (especially in central SD)</a:t>
            </a: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r>
              <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State Radio does not have the staff to develop code plugs and program all radios in the state.  Like many agencies and vendors hiring/training RF technicians is very challenging.</a:t>
            </a: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r>
              <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Explore possibility of using volunteers from Fire, EMS, Law, EM to program radios.  Put together a plan to use these resources that have a vested interest in radio operation and interoperability.  </a:t>
            </a: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r>
              <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Things to consider – Recruiting volunteers, training, certification (ASK application</a:t>
            </a:r>
          </a:p>
          <a:p>
            <a:pPr marL="742950" marR="0" lvl="1" indent="-285750" fontAlgn="base">
              <a:spcBef>
                <a:spcPts val="0"/>
              </a:spcBef>
              <a:spcAft>
                <a:spcPts val="405"/>
              </a:spcAft>
              <a:buClr>
                <a:srgbClr val="292934"/>
              </a:buClr>
              <a:buSzPts val="1400"/>
              <a:buFont typeface="Arial" panose="020B0604020202020204" pitchFamily="34" charset="0"/>
              <a:buChar char="•"/>
            </a:pPr>
            <a:endParaRPr lang="en-US" sz="1300"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endParaRPr>
          </a:p>
          <a:p>
            <a:pPr marL="742950" marR="0" lvl="1" indent="-285750" fontAlgn="base">
              <a:spcBef>
                <a:spcPts val="0"/>
              </a:spcBef>
              <a:spcAft>
                <a:spcPts val="405"/>
              </a:spcAft>
              <a:buClr>
                <a:srgbClr val="292934"/>
              </a:buClr>
              <a:buSzPts val="1400"/>
              <a:buFont typeface="Arial" panose="020B0604020202020204" pitchFamily="34" charset="0"/>
              <a:buChar char="•"/>
            </a:pPr>
            <a:endParaRPr lang="en-US" sz="13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US" sz="1300" dirty="0"/>
          </a:p>
        </p:txBody>
      </p:sp>
      <p:sp>
        <p:nvSpPr>
          <p:cNvPr id="16"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6" descr="LINK LAYER AUTHENTICATION - P&amp;R Communications">
            <a:extLst>
              <a:ext uri="{FF2B5EF4-FFF2-40B4-BE49-F238E27FC236}">
                <a16:creationId xmlns:a16="http://schemas.microsoft.com/office/drawing/2014/main" id="{285C303E-70C2-C639-4843-D6C1A9A48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492"/>
          <a:stretch/>
        </p:blipFill>
        <p:spPr bwMode="auto">
          <a:xfrm>
            <a:off x="7075967" y="1046605"/>
            <a:ext cx="4170530" cy="479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9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C1A44-7419-7D8E-6BA2-1DD464EE1EB5}"/>
              </a:ext>
            </a:extLst>
          </p:cNvPr>
          <p:cNvSpPr>
            <a:spLocks noGrp="1"/>
          </p:cNvSpPr>
          <p:nvPr>
            <p:ph type="title"/>
          </p:nvPr>
        </p:nvSpPr>
        <p:spPr>
          <a:xfrm>
            <a:off x="1136396" y="457201"/>
            <a:ext cx="5814240" cy="1556870"/>
          </a:xfrm>
        </p:spPr>
        <p:txBody>
          <a:bodyPr anchor="b">
            <a:normAutofit/>
          </a:bodyPr>
          <a:lstStyle/>
          <a:p>
            <a:r>
              <a:rPr lang="en-US" sz="2800" b="1" dirty="0"/>
              <a:t>New Business (Continued)</a:t>
            </a:r>
          </a:p>
        </p:txBody>
      </p:sp>
      <p:sp>
        <p:nvSpPr>
          <p:cNvPr id="11" name="Content Placeholder 10">
            <a:extLst>
              <a:ext uri="{FF2B5EF4-FFF2-40B4-BE49-F238E27FC236}">
                <a16:creationId xmlns:a16="http://schemas.microsoft.com/office/drawing/2014/main" id="{02E80BB4-0678-C4AD-D56D-0D146AA0EFE9}"/>
              </a:ext>
            </a:extLst>
          </p:cNvPr>
          <p:cNvSpPr>
            <a:spLocks noGrp="1"/>
          </p:cNvSpPr>
          <p:nvPr>
            <p:ph idx="1"/>
          </p:nvPr>
        </p:nvSpPr>
        <p:spPr>
          <a:xfrm>
            <a:off x="1136396" y="2277036"/>
            <a:ext cx="5814239" cy="3461155"/>
          </a:xfrm>
        </p:spPr>
        <p:txBody>
          <a:bodyPr>
            <a:normAutofit/>
          </a:bodyPr>
          <a:lstStyle/>
          <a:p>
            <a:pPr marL="0" indent="0">
              <a:buNone/>
            </a:pPr>
            <a:r>
              <a:rPr lang="en-US" sz="2000" dirty="0"/>
              <a:t>4. </a:t>
            </a:r>
            <a:r>
              <a:rPr lang="en-US" sz="2000" b="1" dirty="0"/>
              <a:t>Genesis Presentation</a:t>
            </a:r>
            <a:endParaRPr lang="en-US" sz="2000" dirty="0"/>
          </a:p>
          <a:p>
            <a:r>
              <a:rPr lang="en-US" sz="2000" dirty="0"/>
              <a:t>State Radio system Dashboard</a:t>
            </a:r>
          </a:p>
          <a:p>
            <a:r>
              <a:rPr lang="en-US" sz="2000" dirty="0"/>
              <a:t>Reporting</a:t>
            </a:r>
          </a:p>
          <a:p>
            <a:r>
              <a:rPr lang="en-US" sz="2000" dirty="0"/>
              <a:t>Live Call Map</a:t>
            </a:r>
          </a:p>
          <a:p>
            <a:endParaRPr lang="en-US" sz="2000" dirty="0"/>
          </a:p>
        </p:txBody>
      </p:sp>
      <p:pic>
        <p:nvPicPr>
          <p:cNvPr id="5" name="Content Placeholder 4">
            <a:extLst>
              <a:ext uri="{FF2B5EF4-FFF2-40B4-BE49-F238E27FC236}">
                <a16:creationId xmlns:a16="http://schemas.microsoft.com/office/drawing/2014/main" id="{8F232C20-4FEE-5D5D-E3E2-4B6501E73311}"/>
              </a:ext>
            </a:extLst>
          </p:cNvPr>
          <p:cNvPicPr>
            <a:picLocks noChangeAspect="1"/>
          </p:cNvPicPr>
          <p:nvPr/>
        </p:nvPicPr>
        <p:blipFill>
          <a:blip r:embed="rId2"/>
          <a:stretch>
            <a:fillRect/>
          </a:stretch>
        </p:blipFill>
        <p:spPr>
          <a:xfrm>
            <a:off x="7417232" y="152819"/>
            <a:ext cx="3992065" cy="2534962"/>
          </a:xfrm>
          <a:prstGeom prst="rect">
            <a:avLst/>
          </a:prstGeom>
        </p:spPr>
      </p:pic>
      <p:pic>
        <p:nvPicPr>
          <p:cNvPr id="7" name="Picture 6">
            <a:extLst>
              <a:ext uri="{FF2B5EF4-FFF2-40B4-BE49-F238E27FC236}">
                <a16:creationId xmlns:a16="http://schemas.microsoft.com/office/drawing/2014/main" id="{D880A0AA-BB75-63B3-1C19-8E5F54F29B29}"/>
              </a:ext>
            </a:extLst>
          </p:cNvPr>
          <p:cNvPicPr>
            <a:picLocks noChangeAspect="1"/>
          </p:cNvPicPr>
          <p:nvPr/>
        </p:nvPicPr>
        <p:blipFill>
          <a:blip r:embed="rId3"/>
          <a:stretch>
            <a:fillRect/>
          </a:stretch>
        </p:blipFill>
        <p:spPr>
          <a:xfrm>
            <a:off x="371187" y="3448607"/>
            <a:ext cx="4541831" cy="2952191"/>
          </a:xfrm>
          <a:prstGeom prst="rect">
            <a:avLst/>
          </a:prstGeom>
        </p:spPr>
      </p:pic>
      <p:sp>
        <p:nvSpPr>
          <p:cNvPr id="64" name="Rectangle 6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C442F5-B9B7-B4E8-D7A4-7E1AF9D287FE}"/>
              </a:ext>
            </a:extLst>
          </p:cNvPr>
          <p:cNvPicPr>
            <a:picLocks noChangeAspect="1"/>
          </p:cNvPicPr>
          <p:nvPr/>
        </p:nvPicPr>
        <p:blipFill>
          <a:blip r:embed="rId4"/>
          <a:stretch>
            <a:fillRect/>
          </a:stretch>
        </p:blipFill>
        <p:spPr>
          <a:xfrm>
            <a:off x="5099129" y="2818746"/>
            <a:ext cx="6954982" cy="2680062"/>
          </a:xfrm>
          <a:prstGeom prst="rect">
            <a:avLst/>
          </a:prstGeom>
        </p:spPr>
      </p:pic>
    </p:spTree>
    <p:extLst>
      <p:ext uri="{BB962C8B-B14F-4D97-AF65-F5344CB8AC3E}">
        <p14:creationId xmlns:p14="http://schemas.microsoft.com/office/powerpoint/2010/main" val="198250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2D08B-E0D4-665A-C7F4-74341884DF8D}"/>
              </a:ext>
            </a:extLst>
          </p:cNvPr>
          <p:cNvSpPr>
            <a:spLocks noGrp="1"/>
          </p:cNvSpPr>
          <p:nvPr>
            <p:ph type="title"/>
          </p:nvPr>
        </p:nvSpPr>
        <p:spPr>
          <a:xfrm>
            <a:off x="838200" y="556337"/>
            <a:ext cx="6797405" cy="1651404"/>
          </a:xfrm>
        </p:spPr>
        <p:txBody>
          <a:bodyPr>
            <a:normAutofit/>
          </a:bodyPr>
          <a:lstStyle/>
          <a:p>
            <a:r>
              <a:rPr lang="en-US" sz="4000" b="1" dirty="0"/>
              <a:t>New Business (Continued)</a:t>
            </a:r>
            <a:endParaRPr lang="en-US" sz="4000" dirty="0"/>
          </a:p>
        </p:txBody>
      </p:sp>
      <p:sp>
        <p:nvSpPr>
          <p:cNvPr id="3" name="Content Placeholder 2">
            <a:extLst>
              <a:ext uri="{FF2B5EF4-FFF2-40B4-BE49-F238E27FC236}">
                <a16:creationId xmlns:a16="http://schemas.microsoft.com/office/drawing/2014/main" id="{3F25E872-056A-91E3-83AC-F73CFE8B3C49}"/>
              </a:ext>
            </a:extLst>
          </p:cNvPr>
          <p:cNvSpPr>
            <a:spLocks noGrp="1"/>
          </p:cNvSpPr>
          <p:nvPr>
            <p:ph idx="1"/>
          </p:nvPr>
        </p:nvSpPr>
        <p:spPr>
          <a:xfrm>
            <a:off x="838200" y="2401330"/>
            <a:ext cx="6797405" cy="3719384"/>
          </a:xfrm>
        </p:spPr>
        <p:txBody>
          <a:bodyPr>
            <a:normAutofit/>
          </a:bodyPr>
          <a:lstStyle/>
          <a:p>
            <a:pPr marL="0" marR="0" lvl="0" indent="0" fontAlgn="base">
              <a:spcBef>
                <a:spcPts val="0"/>
              </a:spcBef>
              <a:spcAft>
                <a:spcPts val="240"/>
              </a:spcAft>
              <a:buClr>
                <a:srgbClr val="292934"/>
              </a:buClr>
              <a:buSzPts val="1400"/>
              <a:buNone/>
            </a:pPr>
            <a:r>
              <a:rPr lang="en-US" sz="1400" b="1" u="none" strike="noStrike">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5. Redfield/White River Projects</a:t>
            </a:r>
            <a:endParaRPr lang="en-US" sz="1400" u="none" strike="noStrike">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819785" lvl="1" indent="-285750">
              <a:spcBef>
                <a:spcPts val="0"/>
              </a:spcBef>
              <a:spcAft>
                <a:spcPts val="240"/>
              </a:spcAft>
              <a:buFont typeface="Symbol" panose="05050102010706020507" pitchFamily="18" charset="2"/>
              <a:buChar char=""/>
            </a:pPr>
            <a:r>
              <a:rPr lang="en-US" sz="1400">
                <a:effectLst/>
                <a:latin typeface="Calibri" panose="020F0502020204030204" pitchFamily="34" charset="0"/>
                <a:ea typeface="Arial" panose="020B0604020202020204" pitchFamily="34" charset="0"/>
              </a:rPr>
              <a:t>The new site at the Redfield work has been delayed by wet site conditions and unknown sand-filled void discovered while excavations under the original planned tower site.  </a:t>
            </a:r>
            <a:endParaRPr lang="en-US" sz="1400">
              <a:effectLst/>
              <a:latin typeface="Arial" panose="020B0604020202020204" pitchFamily="34" charset="0"/>
              <a:ea typeface="Arial" panose="020B0604020202020204" pitchFamily="34" charset="0"/>
            </a:endParaRPr>
          </a:p>
          <a:p>
            <a:pPr marL="742950" marR="819785" lvl="1" indent="-285750">
              <a:spcBef>
                <a:spcPts val="0"/>
              </a:spcBef>
              <a:spcAft>
                <a:spcPts val="240"/>
              </a:spcAft>
              <a:buFont typeface="Symbol" panose="05050102010706020507" pitchFamily="18" charset="2"/>
              <a:buChar char=""/>
            </a:pPr>
            <a:r>
              <a:rPr lang="en-US" sz="1400">
                <a:effectLst/>
                <a:latin typeface="Calibri" panose="020F0502020204030204" pitchFamily="34" charset="0"/>
                <a:ea typeface="Arial" panose="020B0604020202020204" pitchFamily="34" charset="0"/>
              </a:rPr>
              <a:t>New soil analysis tests to be performed at new proposed tower site adjacent to east side of the building.  Spectrum has been licensed for the site, Motorola equipment has been received, antenna and feedlines have been received, generator is on order, and electrical work is completed at the site. New target date set for the Fall of 2023. </a:t>
            </a:r>
            <a:endParaRPr lang="en-US" sz="1400">
              <a:effectLst/>
              <a:latin typeface="Arial" panose="020B0604020202020204" pitchFamily="34" charset="0"/>
              <a:ea typeface="Arial" panose="020B0604020202020204" pitchFamily="34" charset="0"/>
            </a:endParaRPr>
          </a:p>
          <a:p>
            <a:pPr marL="742950" marR="819785" lvl="1" indent="-285750">
              <a:spcBef>
                <a:spcPts val="0"/>
              </a:spcBef>
              <a:spcAft>
                <a:spcPts val="0"/>
              </a:spcAft>
              <a:buFont typeface="Symbol" panose="05050102010706020507" pitchFamily="18" charset="2"/>
              <a:buChar char=""/>
            </a:pPr>
            <a:r>
              <a:rPr lang="en-US" sz="1400">
                <a:effectLst/>
                <a:latin typeface="Calibri" panose="020F0502020204030204" pitchFamily="34" charset="0"/>
                <a:ea typeface="Arial" panose="020B0604020202020204" pitchFamily="34" charset="0"/>
              </a:rPr>
              <a:t>The 250’ tower replacement at White River is now completed, tower has been erected and the old tower has been deconstructed and hauled away.</a:t>
            </a:r>
          </a:p>
          <a:p>
            <a:pPr marL="742950" marR="819785" lvl="1" indent="-285750">
              <a:spcBef>
                <a:spcPts val="0"/>
              </a:spcBef>
              <a:spcAft>
                <a:spcPts val="0"/>
              </a:spcAft>
              <a:buFont typeface="Symbol" panose="05050102010706020507" pitchFamily="18" charset="2"/>
              <a:buChar char=""/>
            </a:pPr>
            <a:r>
              <a:rPr lang="en-US" sz="1400">
                <a:effectLst/>
                <a:latin typeface="Calibri" panose="020F0502020204030204" pitchFamily="34" charset="0"/>
                <a:ea typeface="Arial" panose="020B0604020202020204" pitchFamily="34" charset="0"/>
              </a:rPr>
              <a:t>A</a:t>
            </a:r>
            <a:r>
              <a:rPr lang="en-US" sz="1400">
                <a:latin typeface="Calibri" panose="020F0502020204030204" pitchFamily="34" charset="0"/>
                <a:ea typeface="Arial" panose="020B0604020202020204" pitchFamily="34" charset="0"/>
              </a:rPr>
              <a:t>dding the replacement of the Isabel tower to this list of projects.  It was constructed the same time as White River and needed to be replaced due to life expectancy of the tower reaching it capacity.</a:t>
            </a:r>
            <a:endParaRPr lang="en-US" sz="1400">
              <a:effectLst/>
              <a:latin typeface="Arial" panose="020B0604020202020204" pitchFamily="34" charset="0"/>
              <a:ea typeface="Arial" panose="020B0604020202020204" pitchFamily="34" charset="0"/>
            </a:endParaRPr>
          </a:p>
          <a:p>
            <a:endParaRPr lang="en-US" sz="1400"/>
          </a:p>
        </p:txBody>
      </p:sp>
      <p:pic>
        <p:nvPicPr>
          <p:cNvPr id="1026" name="7693DECF-86E3-4623-A651-F55F74B8196B" descr="IMG_0295.jpg">
            <a:extLst>
              <a:ext uri="{FF2B5EF4-FFF2-40B4-BE49-F238E27FC236}">
                <a16:creationId xmlns:a16="http://schemas.microsoft.com/office/drawing/2014/main" id="{BC3CC7DB-C6EC-FB7A-0A9B-95C577EC7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505" b="-4"/>
          <a:stretch/>
        </p:blipFill>
        <p:spPr bwMode="auto">
          <a:xfrm>
            <a:off x="8126336" y="168168"/>
            <a:ext cx="3738062" cy="31681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phical user interface&#10;&#10;Description automatically generated with medium confidence">
            <a:extLst>
              <a:ext uri="{FF2B5EF4-FFF2-40B4-BE49-F238E27FC236}">
                <a16:creationId xmlns:a16="http://schemas.microsoft.com/office/drawing/2014/main" id="{04AECE11-BF2A-84F2-D3F9-D038B25AAD34}"/>
              </a:ext>
            </a:extLst>
          </p:cNvPr>
          <p:cNvPicPr>
            <a:picLocks noChangeAspect="1"/>
          </p:cNvPicPr>
          <p:nvPr/>
        </p:nvPicPr>
        <p:blipFill rotWithShape="1">
          <a:blip r:embed="rId3"/>
          <a:srcRect l="5600" r="19290" b="3"/>
          <a:stretch/>
        </p:blipFill>
        <p:spPr>
          <a:xfrm>
            <a:off x="8173292" y="3504492"/>
            <a:ext cx="3644151" cy="2813930"/>
          </a:xfrm>
          <a:prstGeom prst="rect">
            <a:avLst/>
          </a:prstGeom>
        </p:spPr>
      </p:pic>
    </p:spTree>
    <p:extLst>
      <p:ext uri="{BB962C8B-B14F-4D97-AF65-F5344CB8AC3E}">
        <p14:creationId xmlns:p14="http://schemas.microsoft.com/office/powerpoint/2010/main" val="143744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7F5A0-A4AA-6861-3966-AD7996120B42}"/>
              </a:ext>
            </a:extLst>
          </p:cNvPr>
          <p:cNvSpPr>
            <a:spLocks noGrp="1"/>
          </p:cNvSpPr>
          <p:nvPr>
            <p:ph type="title"/>
          </p:nvPr>
        </p:nvSpPr>
        <p:spPr>
          <a:xfrm>
            <a:off x="1136397" y="502020"/>
            <a:ext cx="5323715" cy="1642970"/>
          </a:xfrm>
        </p:spPr>
        <p:txBody>
          <a:bodyPr anchor="b">
            <a:normAutofit/>
          </a:bodyPr>
          <a:lstStyle/>
          <a:p>
            <a:r>
              <a:rPr lang="en-US" sz="4000" b="1" dirty="0"/>
              <a:t>New Business (Continued)</a:t>
            </a:r>
            <a:endParaRPr lang="en-US" sz="4000" dirty="0"/>
          </a:p>
        </p:txBody>
      </p:sp>
      <p:sp>
        <p:nvSpPr>
          <p:cNvPr id="6" name="Content Placeholder 5">
            <a:extLst>
              <a:ext uri="{FF2B5EF4-FFF2-40B4-BE49-F238E27FC236}">
                <a16:creationId xmlns:a16="http://schemas.microsoft.com/office/drawing/2014/main" id="{981A1DCB-BE70-7E05-9908-D4E177769B8A}"/>
              </a:ext>
            </a:extLst>
          </p:cNvPr>
          <p:cNvSpPr>
            <a:spLocks noGrp="1"/>
          </p:cNvSpPr>
          <p:nvPr>
            <p:ph idx="1"/>
          </p:nvPr>
        </p:nvSpPr>
        <p:spPr>
          <a:xfrm>
            <a:off x="1144923" y="2405894"/>
            <a:ext cx="5315189" cy="3535083"/>
          </a:xfrm>
        </p:spPr>
        <p:txBody>
          <a:bodyPr anchor="t">
            <a:normAutofit/>
          </a:bodyPr>
          <a:lstStyle/>
          <a:p>
            <a:pPr marL="0" marR="0" lvl="0" indent="0" fontAlgn="base">
              <a:spcBef>
                <a:spcPts val="0"/>
              </a:spcBef>
              <a:spcAft>
                <a:spcPts val="0"/>
              </a:spcAft>
              <a:buClr>
                <a:srgbClr val="292934"/>
              </a:buClr>
              <a:buSzPts val="1400"/>
              <a:buNone/>
            </a:pPr>
            <a:r>
              <a:rPr lang="en-US" sz="1400" b="1"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6. Formula development for identifying underserved state radio coverage areas – open discussion</a:t>
            </a:r>
            <a:endParaRPr lang="en-US" sz="14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Arial" panose="020B0604020202020204" pitchFamily="34" charset="0"/>
              </a:rPr>
              <a:t>Added to this meeting Agenda per request at September 2022 meeting</a:t>
            </a:r>
            <a:endParaRPr lang="en-US" sz="14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Identify unserved and underserved areas of state radio coverage</a:t>
            </a:r>
            <a:endParaRPr lang="en-US" sz="14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Identify considerations and parameters to establish the priority level of unserved and underserved areas</a:t>
            </a:r>
            <a:endParaRPr lang="en-US" sz="14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The formula developed and adopted by SDPSCC will be used to request funding </a:t>
            </a:r>
            <a:endParaRPr lang="en-US" sz="14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A group was formed consisting of Nincehelser, Nachtigall, Pearson, Harrington, and Karley to identify the parameters used in identifying underserved areas for State Radio coverage in the state</a:t>
            </a:r>
            <a:endParaRPr lang="en-US" sz="14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The results of the meetings were that we identified several different parameters to consider represented by the table below</a:t>
            </a:r>
          </a:p>
          <a:p>
            <a:endParaRPr lang="en-US" sz="1400" dirty="0"/>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DBD9E0D-D446-7F62-1746-82B6CC79D5A0}"/>
              </a:ext>
            </a:extLst>
          </p:cNvPr>
          <p:cNvPicPr>
            <a:picLocks noChangeAspect="1"/>
          </p:cNvPicPr>
          <p:nvPr/>
        </p:nvPicPr>
        <p:blipFill>
          <a:blip r:embed="rId2"/>
          <a:stretch>
            <a:fillRect/>
          </a:stretch>
        </p:blipFill>
        <p:spPr>
          <a:xfrm>
            <a:off x="7075967" y="1443092"/>
            <a:ext cx="4170530" cy="4003709"/>
          </a:xfrm>
          <a:prstGeom prst="rect">
            <a:avLst/>
          </a:prstGeom>
        </p:spPr>
      </p:pic>
    </p:spTree>
    <p:extLst>
      <p:ext uri="{BB962C8B-B14F-4D97-AF65-F5344CB8AC3E}">
        <p14:creationId xmlns:p14="http://schemas.microsoft.com/office/powerpoint/2010/main" val="230012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42" name="Rectangle 4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8A03D4F-B36D-036F-8551-E31A76596B15}"/>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3400" dirty="0">
                <a:solidFill>
                  <a:srgbClr val="FFFFFF"/>
                </a:solidFill>
              </a:rPr>
              <a:t>Examples of previous projects for review</a:t>
            </a:r>
            <a:br>
              <a:rPr lang="en-US" sz="3400" dirty="0">
                <a:solidFill>
                  <a:srgbClr val="FFFFFF"/>
                </a:solidFill>
                <a:effectLst/>
              </a:rPr>
            </a:br>
            <a:endParaRPr lang="en-US" sz="3400" dirty="0">
              <a:solidFill>
                <a:srgbClr val="FFFFFF"/>
              </a:solidFill>
            </a:endParaRPr>
          </a:p>
        </p:txBody>
      </p:sp>
      <p:pic>
        <p:nvPicPr>
          <p:cNvPr id="8" name="Picture 7">
            <a:extLst>
              <a:ext uri="{FF2B5EF4-FFF2-40B4-BE49-F238E27FC236}">
                <a16:creationId xmlns:a16="http://schemas.microsoft.com/office/drawing/2014/main" id="{AAA1C52B-2816-3AC7-02D1-F450EF33D047}"/>
              </a:ext>
            </a:extLst>
          </p:cNvPr>
          <p:cNvPicPr>
            <a:picLocks noChangeAspect="1"/>
          </p:cNvPicPr>
          <p:nvPr/>
        </p:nvPicPr>
        <p:blipFill>
          <a:blip r:embed="rId2"/>
          <a:stretch>
            <a:fillRect/>
          </a:stretch>
        </p:blipFill>
        <p:spPr>
          <a:xfrm>
            <a:off x="86338" y="1555279"/>
            <a:ext cx="3741301" cy="3610358"/>
          </a:xfrm>
          <a:prstGeom prst="rect">
            <a:avLst/>
          </a:prstGeom>
        </p:spPr>
      </p:pic>
      <p:sp>
        <p:nvSpPr>
          <p:cNvPr id="7" name="Content Placeholder 6">
            <a:extLst>
              <a:ext uri="{FF2B5EF4-FFF2-40B4-BE49-F238E27FC236}">
                <a16:creationId xmlns:a16="http://schemas.microsoft.com/office/drawing/2014/main" id="{2D49BB5C-15D8-24CD-555C-2A7A612DA2E9}"/>
              </a:ext>
            </a:extLst>
          </p:cNvPr>
          <p:cNvSpPr>
            <a:spLocks noGrp="1"/>
          </p:cNvSpPr>
          <p:nvPr>
            <p:ph idx="1"/>
          </p:nvPr>
        </p:nvSpPr>
        <p:spPr>
          <a:xfrm>
            <a:off x="1371598" y="5501971"/>
            <a:ext cx="9496427" cy="929418"/>
          </a:xfrm>
        </p:spPr>
        <p:txBody>
          <a:bodyPr vert="horz" lIns="91440" tIns="45720" rIns="91440" bIns="45720" rtlCol="0">
            <a:normAutofit/>
          </a:bodyPr>
          <a:lstStyle/>
          <a:p>
            <a:pPr marL="0" indent="0">
              <a:buNone/>
            </a:pPr>
            <a:endParaRPr lang="en-US" sz="2000" dirty="0"/>
          </a:p>
          <a:p>
            <a:r>
              <a:rPr lang="en-US" sz="2000" dirty="0"/>
              <a:t>Review Meade County proposal – James Johns</a:t>
            </a:r>
          </a:p>
        </p:txBody>
      </p:sp>
      <p:pic>
        <p:nvPicPr>
          <p:cNvPr id="16" name="Picture 15">
            <a:extLst>
              <a:ext uri="{FF2B5EF4-FFF2-40B4-BE49-F238E27FC236}">
                <a16:creationId xmlns:a16="http://schemas.microsoft.com/office/drawing/2014/main" id="{2DB96EF1-9DFA-CEB2-BE35-FC70BDD49BBF}"/>
              </a:ext>
            </a:extLst>
          </p:cNvPr>
          <p:cNvPicPr>
            <a:picLocks noChangeAspect="1"/>
          </p:cNvPicPr>
          <p:nvPr/>
        </p:nvPicPr>
        <p:blipFill>
          <a:blip r:embed="rId3"/>
          <a:stretch>
            <a:fillRect/>
          </a:stretch>
        </p:blipFill>
        <p:spPr>
          <a:xfrm>
            <a:off x="4268217" y="1972352"/>
            <a:ext cx="3568836" cy="3450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41D75FAD-39D7-637E-6B44-B4F2E38E0169}"/>
              </a:ext>
            </a:extLst>
          </p:cNvPr>
          <p:cNvPicPr>
            <a:picLocks noChangeAspect="1"/>
          </p:cNvPicPr>
          <p:nvPr/>
        </p:nvPicPr>
        <p:blipFill>
          <a:blip r:embed="rId4"/>
          <a:stretch>
            <a:fillRect/>
          </a:stretch>
        </p:blipFill>
        <p:spPr>
          <a:xfrm>
            <a:off x="8277631" y="3214254"/>
            <a:ext cx="3577761" cy="3485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398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D1813-DABC-3439-5584-468D20E81473}"/>
              </a:ext>
            </a:extLst>
          </p:cNvPr>
          <p:cNvSpPr>
            <a:spLocks noGrp="1"/>
          </p:cNvSpPr>
          <p:nvPr>
            <p:ph type="title"/>
          </p:nvPr>
        </p:nvSpPr>
        <p:spPr>
          <a:xfrm>
            <a:off x="8643193" y="489507"/>
            <a:ext cx="3091607" cy="1655483"/>
          </a:xfrm>
        </p:spPr>
        <p:txBody>
          <a:bodyPr anchor="b">
            <a:normAutofit/>
          </a:bodyPr>
          <a:lstStyle/>
          <a:p>
            <a:r>
              <a:rPr lang="en-US" sz="4000" b="1"/>
              <a:t>New Business (Continued)</a:t>
            </a:r>
            <a:endParaRPr lang="en-US" sz="4000"/>
          </a:p>
        </p:txBody>
      </p:sp>
      <p:pic>
        <p:nvPicPr>
          <p:cNvPr id="5" name="Picture 4">
            <a:extLst>
              <a:ext uri="{FF2B5EF4-FFF2-40B4-BE49-F238E27FC236}">
                <a16:creationId xmlns:a16="http://schemas.microsoft.com/office/drawing/2014/main" id="{261BE0C6-CF36-414E-D341-FCC81D380F01}"/>
              </a:ext>
            </a:extLst>
          </p:cNvPr>
          <p:cNvPicPr>
            <a:picLocks noChangeAspect="1"/>
          </p:cNvPicPr>
          <p:nvPr/>
        </p:nvPicPr>
        <p:blipFill rotWithShape="1">
          <a:blip r:embed="rId2"/>
          <a:srcRect l="14861" r="13905"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209F17EA-B574-659B-54EC-F0A8491BAC17}"/>
              </a:ext>
            </a:extLst>
          </p:cNvPr>
          <p:cNvSpPr>
            <a:spLocks noGrp="1"/>
          </p:cNvSpPr>
          <p:nvPr>
            <p:ph idx="1"/>
          </p:nvPr>
        </p:nvSpPr>
        <p:spPr>
          <a:xfrm>
            <a:off x="8643193" y="2418408"/>
            <a:ext cx="2942813" cy="3540265"/>
          </a:xfrm>
        </p:spPr>
        <p:txBody>
          <a:bodyPr>
            <a:normAutofit fontScale="92500" lnSpcReduction="20000"/>
          </a:bodyPr>
          <a:lstStyle/>
          <a:p>
            <a:pPr marL="0" marR="0" lvl="0" indent="0" fontAlgn="base">
              <a:spcBef>
                <a:spcPts val="0"/>
              </a:spcBef>
              <a:spcAft>
                <a:spcPts val="0"/>
              </a:spcAft>
              <a:buClr>
                <a:srgbClr val="292934"/>
              </a:buClr>
              <a:buSzPts val="1400"/>
              <a:buNone/>
            </a:pPr>
            <a:r>
              <a:rPr lang="en-US" sz="1900" b="1" u="none" strike="noStrike" dirty="0">
                <a:effectLst/>
                <a:uFill>
                  <a:solidFill>
                    <a:srgbClr val="000000"/>
                  </a:solidFill>
                </a:uFill>
                <a:latin typeface="Calibri" panose="020F0502020204030204" pitchFamily="34" charset="0"/>
                <a:ea typeface="Calibri" panose="020F0502020204030204" pitchFamily="34" charset="0"/>
                <a:cs typeface="Arial" panose="020B0604020202020204" pitchFamily="34" charset="0"/>
              </a:rPr>
              <a:t>7. Minnehaha County Projects – Matt Tooley</a:t>
            </a:r>
            <a:endParaRPr lang="en-US" sz="19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rPr>
              <a:t>New Dispatch/Sioux Falls Public Safety Center – nearing completion</a:t>
            </a:r>
            <a:endParaRPr lang="en-US" sz="19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rPr>
              <a:t>New simulcast system in 2024</a:t>
            </a:r>
            <a:endParaRPr lang="en-US" sz="1900" dirty="0">
              <a:effectLst/>
              <a:latin typeface="Arial" panose="020B0604020202020204" pitchFamily="34" charset="0"/>
              <a:ea typeface="Arial" panose="020B0604020202020204" pitchFamily="34" charset="0"/>
            </a:endParaRPr>
          </a:p>
          <a:p>
            <a:pPr marL="261620" marR="0" indent="0">
              <a:spcBef>
                <a:spcPts val="0"/>
              </a:spcBef>
              <a:spcAft>
                <a:spcPts val="15"/>
              </a:spcAft>
              <a:buNone/>
            </a:pPr>
            <a:endParaRPr lang="en-US" sz="1900" dirty="0">
              <a:effectLst/>
              <a:latin typeface="Arial" panose="020B0604020202020204" pitchFamily="34" charset="0"/>
              <a:ea typeface="Arial" panose="020B0604020202020204" pitchFamily="34" charset="0"/>
            </a:endParaRPr>
          </a:p>
          <a:p>
            <a:pPr marL="0" marR="0" lvl="0" indent="0" fontAlgn="base">
              <a:spcBef>
                <a:spcPts val="0"/>
              </a:spcBef>
              <a:spcAft>
                <a:spcPts val="0"/>
              </a:spcAft>
              <a:buClr>
                <a:srgbClr val="292934"/>
              </a:buClr>
              <a:buSzPts val="1400"/>
              <a:buNone/>
            </a:pPr>
            <a:r>
              <a:rPr lang="en-US" sz="1900" b="1"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8. </a:t>
            </a:r>
            <a:r>
              <a:rPr lang="en-US" sz="1900" b="1" u="none" strike="noStrike" dirty="0" err="1">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Talkgroup</a:t>
            </a:r>
            <a:r>
              <a:rPr lang="en-US" sz="1900" b="1" u="none" strike="noStrike" dirty="0">
                <a:effectLst/>
                <a:uFill>
                  <a:solidFill>
                    <a:srgbClr val="000000"/>
                  </a:solidFill>
                </a:uFill>
                <a:latin typeface="Calibri" panose="020F0502020204030204" pitchFamily="34" charset="0"/>
                <a:ea typeface="Arial" panose="020B0604020202020204" pitchFamily="34" charset="0"/>
                <a:cs typeface="Arial" panose="020B0604020202020204" pitchFamily="34" charset="0"/>
              </a:rPr>
              <a:t> Access Permission Form and Cache Radio Policy Review</a:t>
            </a:r>
            <a:endParaRPr lang="en-US" sz="19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effectLst/>
                <a:latin typeface="Calibri" panose="020F0502020204030204" pitchFamily="34" charset="0"/>
                <a:ea typeface="Arial" panose="020B0604020202020204" pitchFamily="34" charset="0"/>
              </a:rPr>
              <a:t>Review and offer open discussion/suggest modifications</a:t>
            </a:r>
            <a:endParaRPr lang="en-US" sz="1900" dirty="0">
              <a:effectLst/>
              <a:latin typeface="Arial" panose="020B0604020202020204" pitchFamily="34" charset="0"/>
              <a:ea typeface="Arial" panose="020B0604020202020204" pitchFamily="34" charset="0"/>
            </a:endParaRPr>
          </a:p>
          <a:p>
            <a:pPr marL="342900" marR="0" lvl="0" indent="-342900">
              <a:spcBef>
                <a:spcPts val="0"/>
              </a:spcBef>
              <a:spcAft>
                <a:spcPts val="15"/>
              </a:spcAft>
              <a:buFont typeface="Symbol" panose="05050102010706020507" pitchFamily="18" charset="2"/>
              <a:buChar char=""/>
            </a:pPr>
            <a:r>
              <a:rPr lang="en-US" sz="1900" dirty="0">
                <a:effectLst/>
                <a:latin typeface="Calibri" panose="020F0502020204030204" pitchFamily="34" charset="0"/>
                <a:ea typeface="Arial" panose="020B0604020202020204" pitchFamily="34" charset="0"/>
              </a:rPr>
              <a:t>Intend to move to adopt in September meeting</a:t>
            </a:r>
            <a:endParaRPr lang="en-US" sz="1900" dirty="0">
              <a:effectLst/>
              <a:latin typeface="Arial" panose="020B0604020202020204" pitchFamily="34" charset="0"/>
              <a:ea typeface="Arial" panose="020B0604020202020204" pitchFamily="34" charset="0"/>
            </a:endParaRPr>
          </a:p>
          <a:p>
            <a:endParaRPr lang="en-US" sz="19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08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1020</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September Meeting</vt:lpstr>
      <vt:lpstr>Agenda</vt:lpstr>
      <vt:lpstr>New Business</vt:lpstr>
      <vt:lpstr>New Business (Continued)</vt:lpstr>
      <vt:lpstr>New Business (Continued)</vt:lpstr>
      <vt:lpstr>New Business (Continued)</vt:lpstr>
      <vt:lpstr>New Business (Continued)</vt:lpstr>
      <vt:lpstr>Examples of previous projects for review </vt:lpstr>
      <vt:lpstr>New Business (Continued)</vt:lpstr>
      <vt:lpstr>Old Business</vt:lpstr>
      <vt:lpstr>Old Business (Continued)</vt:lpstr>
      <vt:lpstr>Old Business (Continued)</vt:lpstr>
      <vt:lpstr>Old Business (Continued)</vt:lpstr>
      <vt:lpstr>Old Business (Continued)</vt:lpstr>
      <vt:lpstr>Organizational Reports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Meeting</dc:title>
  <dc:creator>Nincehelser, Trent</dc:creator>
  <cp:lastModifiedBy>Nincehelser, Trent</cp:lastModifiedBy>
  <cp:revision>4</cp:revision>
  <cp:lastPrinted>2023-09-11T22:06:18Z</cp:lastPrinted>
  <dcterms:created xsi:type="dcterms:W3CDTF">2023-08-30T15:37:32Z</dcterms:created>
  <dcterms:modified xsi:type="dcterms:W3CDTF">2023-09-20T17:35:55Z</dcterms:modified>
</cp:coreProperties>
</file>