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88" r:id="rId6"/>
    <p:sldId id="258" r:id="rId7"/>
    <p:sldId id="276" r:id="rId8"/>
    <p:sldId id="290" r:id="rId9"/>
    <p:sldId id="27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E11B7-04DB-41F5-AFCB-12643DF81961}" v="9" dt="2025-06-24T19:16:08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7B99-4D53-C1A8-645E-303E3D34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BC9ED-30BB-687B-78CC-0F02D6359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80E-C5A8-E902-DAE8-D8349F47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0331-7407-10AF-B443-F689D302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007-298D-64B8-49EC-5E6A6F16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99F2-F824-E9C4-7618-49F77BF2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C39FB-30BC-FD1E-8612-9D50EE87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A752-D5DD-38F4-B9D9-D8D0C692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CAF1-6A00-F3A1-6054-ED5E717F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F00B-0E13-985B-C03A-301AD20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1BD76-F655-BCAE-3429-E656180C6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733C7-4D7F-3907-9AF7-8B7B901A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A6E5-66C2-8AB8-DF3A-76D2809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D251-7D54-E8C3-32D9-6CF9DCC7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380-F529-6209-E095-623BD2C9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7E15-6E48-BB30-4796-49158D3D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8054-212E-53A0-7241-397D5D25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7933-BF15-929F-F509-431EA736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CF0E-809C-2BFF-9EA8-42EC8129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9B9A-32ED-8192-8B16-EE731868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4930-9E34-F31F-B4DC-D6A61C0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007F9-780B-FB62-BCFC-103C0CEA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7A778-5BED-FB8A-9909-3B350BA6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D960-B5E0-A10E-80B9-E7D9100B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5D5C-E930-8CBD-2BF0-2278D688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A38A-DC62-5874-99C5-0A1D3D5A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AEB8-AB9A-49DD-02A8-72CF205C1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0867-CF03-8BE7-6421-F050B378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0BB44-F3D4-FE6F-7DE2-82DB5F46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2D5C4-FFE4-AA53-EF48-B7C3D80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9E0DF-F48D-59FB-04D1-63F113D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175E-4DAF-CD14-6F2D-726A1EAA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B0A3-D4A3-6398-FD6C-2B39A08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B1586-DB8D-508E-CC68-1780CD5D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653B3-3C3E-C5FD-3599-0915E7EC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8B39B-8477-F63A-B171-16346FCF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33CA-FA2E-E106-9905-60AA235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05FAE-7B24-416B-C42B-9132E42F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5C786-66F1-8728-147C-81812D7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98C4-64A3-E115-78F3-9A3FD080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48F64-09E2-A7AF-3580-4CEF9F54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F8C6C-FBAB-6B36-4580-110F4C60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8001A-DE03-1826-6337-AB373B00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33894-B4B2-5AB1-172F-E2D897E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6E69C-010B-609B-061A-12EE8EBE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6C1C0-FA13-092E-B44E-540515EB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FB65-A3EF-289F-C4B4-62129E77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C78A-5B3C-95A2-129A-7FC515D2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C882-FA52-1AEF-81A0-E34A2E5A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875-3EFA-9FDE-BA3F-06E3809E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100F-ED79-28D1-ACE9-82A203D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DFE4-2C0A-DF10-4AC4-6424ADA8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D78A-6D49-CFA5-98A1-5ED9BE3A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25A0F-6A02-A166-2F48-41680C5DB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0B69-BCE4-0C26-B535-1854DE7B8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7E13-6E13-C418-FF4E-6047C7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73C5-B675-0153-D98B-F603F579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40AD-5575-DC3A-C0A3-45FD595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7C511-5A6F-1B7E-ED13-FEB1B59E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F690-5B49-0D12-CDDE-3A50AEBD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F8DC-FEE7-611F-3F07-8BED823B6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D872-5D49-4E6D-B96B-9742A0817446}" type="datetimeFigureOut">
              <a:rPr lang="en-US" smtClean="0"/>
              <a:t>06/24/2025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8AF6-3527-1CE3-468A-8F7FEC58F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90CB-8D66-4F2E-F208-F162AEF0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49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C0188-2CF7-0727-E603-BB55502A7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5"/>
            <a:ext cx="5107366" cy="209676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June Meeting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6A323F3-D689-1311-85A8-1F79695AA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158" y="630935"/>
            <a:ext cx="5266365" cy="2096771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Team Meeting &amp; 700 Governors Drive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6-11-2025 10:00 AM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3F91F7-6272-356F-3EBE-BE15264E3741}"/>
              </a:ext>
            </a:extLst>
          </p:cNvPr>
          <p:cNvPicPr/>
          <p:nvPr/>
        </p:nvPicPr>
        <p:blipFill rotWithShape="1">
          <a:blip r:embed="rId2"/>
          <a:srcRect l="8333" r="1" b="1"/>
          <a:stretch/>
        </p:blipFill>
        <p:spPr>
          <a:xfrm>
            <a:off x="631359" y="2892079"/>
            <a:ext cx="10843065" cy="32529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2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44CD-351C-AB39-9E42-A85332B0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867D74-3FAE-E137-E824-0D4D0220D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4669105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E15B5-363A-3138-FC29-60192074B907}"/>
              </a:ext>
            </a:extLst>
          </p:cNvPr>
          <p:cNvSpPr txBox="1"/>
          <p:nvPr/>
        </p:nvSpPr>
        <p:spPr>
          <a:xfrm>
            <a:off x="625994" y="1545374"/>
            <a:ext cx="5615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10:00 AM Call Meeting to Order- </a:t>
            </a:r>
          </a:p>
          <a:p>
            <a:r>
              <a:rPr lang="en-US" sz="1400" dirty="0"/>
              <a:t>Roll Call of Members- Secretary</a:t>
            </a:r>
          </a:p>
          <a:p>
            <a:r>
              <a:rPr lang="en-US" sz="1400" dirty="0"/>
              <a:t>Additional Items to be added to agenda- Motorola offering 35% discount on LTE radios APX Next and N70 until June 27</a:t>
            </a:r>
            <a:r>
              <a:rPr lang="en-US" sz="1400" baseline="30000" dirty="0"/>
              <a:t>th</a:t>
            </a:r>
            <a:r>
              <a:rPr lang="en-US" sz="1400" dirty="0"/>
              <a:t> – Contact state radio or Motorola dealer to take advantage of the excellent one-time opportunity!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7101C-783C-4068-F140-C82F363D56F3}"/>
              </a:ext>
            </a:extLst>
          </p:cNvPr>
          <p:cNvSpPr txBox="1"/>
          <p:nvPr/>
        </p:nvSpPr>
        <p:spPr>
          <a:xfrm>
            <a:off x="625994" y="2721616"/>
            <a:ext cx="6095010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</a:t>
            </a: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Preston Patterson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</a:t>
            </a: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Micheal Peterson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</a:t>
            </a: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Vacant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18291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B8187-B6D8-6131-9178-BAB41F8C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Old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95EE-F2FC-DCAA-6FDE-4D9FB739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73" y="1118403"/>
            <a:ext cx="2035383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Budget</a:t>
            </a:r>
          </a:p>
          <a:p>
            <a:r>
              <a:rPr lang="en-US" sz="2000" dirty="0"/>
              <a:t>Nearly 22% of total operational budget is paid in July for annual Motorola support contract</a:t>
            </a:r>
          </a:p>
          <a:p>
            <a:r>
              <a:rPr lang="en-US" sz="2000" dirty="0"/>
              <a:t>10.3% Personnel and 18% of Operational funds available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7D0DE-AFA5-36B2-1D72-6CB4ABE9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95" y="1744379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Old Business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D79DE-C400-CB2B-1061-A6C23206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17" y="984737"/>
            <a:ext cx="2908261" cy="2908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B1C9D-7D2C-9FD3-4006-3084A2589CB5}"/>
              </a:ext>
            </a:extLst>
          </p:cNvPr>
          <p:cNvSpPr txBox="1"/>
          <p:nvPr/>
        </p:nvSpPr>
        <p:spPr>
          <a:xfrm>
            <a:off x="4271663" y="541149"/>
            <a:ext cx="45259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Broadband Subcommittee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FirstNet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T-Mobile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3. Meade County I90 Corridor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$46,000 funding appropriated for radio coverage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Kicked off project in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Surveys sent out to stakeholders in effort to gather data and feedback regarding radio operations in Meade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RFCC provided written status report for legislature in January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RFCC performed dispatch tour, site inspections, coverage testing and hosted town hall meetings for input on February 18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Determine next steps pending study results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84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Old Business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5C48F-9780-5B9F-725A-3770EC03BFED}"/>
              </a:ext>
            </a:extLst>
          </p:cNvPr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4. Minnehaha County Project updates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North Minnehaha Simulcast anticipated completion Q3 2025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/>
              <a:t>Large purchase of LTE capable radios in Sioux Falls</a:t>
            </a: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5. Organization Representative Vacancies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SD Senate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Department of Health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Terms expire in June 2025 for several agencies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Seeking nominations for replacement or reinstatement for several agencies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Will work with Gov's office on pending appointments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714A2-2A40-53FC-5BDE-3A3745FD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6" name="Rectangle 21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Rectangle 21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Rectangle 21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Rectangle 21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4" name="Freeform: Shape 21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26" name="Rectangle 21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cs typeface="Arial" panose="020B0604020202020204" pitchFamily="34" charset="0"/>
              </a:rPr>
              <a:t>1. SWIC Updates – Todd Dravland (SWIC South Dakota)</a:t>
            </a:r>
          </a:p>
          <a:p>
            <a:pPr marL="0" indent="0">
              <a:buNone/>
            </a:pPr>
            <a:r>
              <a:rPr lang="en-US" sz="1100" dirty="0">
                <a:cs typeface="Arial" panose="020B0604020202020204" pitchFamily="34" charset="0"/>
              </a:rPr>
              <a:t>2. Sturgis site channel additions</a:t>
            </a:r>
          </a:p>
          <a:p>
            <a:r>
              <a:rPr lang="en-US" sz="1100" dirty="0">
                <a:cs typeface="Arial" panose="020B0604020202020204" pitchFamily="34" charset="0"/>
              </a:rPr>
              <a:t>Added two channels to Sturgis site</a:t>
            </a:r>
          </a:p>
          <a:p>
            <a:r>
              <a:rPr lang="en-US" sz="1100" dirty="0">
                <a:cs typeface="Arial" panose="020B0604020202020204" pitchFamily="34" charset="0"/>
              </a:rPr>
              <a:t>Completed in April</a:t>
            </a:r>
          </a:p>
          <a:p>
            <a:pPr marL="0" indent="0">
              <a:buNone/>
            </a:pPr>
            <a:r>
              <a:rPr lang="en-US" sz="1100" dirty="0">
                <a:cs typeface="Arial" panose="020B0604020202020204" pitchFamily="34" charset="0"/>
              </a:rPr>
              <a:t>3. 85</a:t>
            </a:r>
            <a:r>
              <a:rPr lang="en-US" sz="1100" baseline="30000" dirty="0">
                <a:cs typeface="Arial" panose="020B0604020202020204" pitchFamily="34" charset="0"/>
              </a:rPr>
              <a:t>th</a:t>
            </a:r>
            <a:r>
              <a:rPr lang="en-US" sz="1100" dirty="0">
                <a:cs typeface="Arial" panose="020B0604020202020204" pitchFamily="34" charset="0"/>
              </a:rPr>
              <a:t> Sturgis Rally Communications Plan</a:t>
            </a:r>
          </a:p>
          <a:p>
            <a:r>
              <a:rPr lang="en-US" sz="1100" dirty="0">
                <a:cs typeface="Arial" panose="020B0604020202020204" pitchFamily="34" charset="0"/>
              </a:rPr>
              <a:t>Lesson learned from last year</a:t>
            </a:r>
          </a:p>
          <a:p>
            <a:r>
              <a:rPr lang="en-US" sz="1100" dirty="0">
                <a:cs typeface="Arial" panose="020B0604020202020204" pitchFamily="34" charset="0"/>
              </a:rPr>
              <a:t>40% more RF capacity at Sturgis site</a:t>
            </a:r>
          </a:p>
          <a:p>
            <a:r>
              <a:rPr lang="en-US" sz="1100" dirty="0">
                <a:cs typeface="Arial" panose="020B0604020202020204" pitchFamily="34" charset="0"/>
              </a:rPr>
              <a:t>Special Ops channel as intercom between Pennington County Dispatch and Sturgis Dispatch for interop</a:t>
            </a:r>
          </a:p>
          <a:p>
            <a:r>
              <a:rPr lang="en-US" sz="1100" dirty="0">
                <a:cs typeface="Arial" panose="020B0604020202020204" pitchFamily="34" charset="0"/>
              </a:rPr>
              <a:t>LTE devices provided by FirstNet (40)</a:t>
            </a:r>
          </a:p>
          <a:p>
            <a:r>
              <a:rPr lang="en-US" sz="1100" dirty="0">
                <a:cs typeface="Arial" panose="020B0604020202020204" pitchFamily="34" charset="0"/>
              </a:rPr>
              <a:t>Wave apps as needed</a:t>
            </a:r>
          </a:p>
          <a:p>
            <a:r>
              <a:rPr lang="en-US" sz="1100" dirty="0">
                <a:cs typeface="Arial" panose="020B0604020202020204" pitchFamily="34" charset="0"/>
              </a:rPr>
              <a:t>DOT using Smart Connect base radio</a:t>
            </a:r>
          </a:p>
          <a:p>
            <a:r>
              <a:rPr lang="en-US" sz="1100" dirty="0">
                <a:cs typeface="Arial" panose="020B0604020202020204" pitchFamily="34" charset="0"/>
              </a:rPr>
              <a:t>HP using Smart Connect</a:t>
            </a:r>
          </a:p>
          <a:p>
            <a:r>
              <a:rPr lang="en-US" sz="1100" dirty="0">
                <a:cs typeface="Arial" panose="020B0604020202020204" pitchFamily="34" charset="0"/>
              </a:rPr>
              <a:t>Integrate Smart Connect Mobiles into </a:t>
            </a:r>
            <a:r>
              <a:rPr lang="en-US" sz="1100" dirty="0" err="1">
                <a:cs typeface="Arial" panose="020B0604020202020204" pitchFamily="34" charset="0"/>
              </a:rPr>
              <a:t>Zetron</a:t>
            </a:r>
            <a:r>
              <a:rPr lang="en-US" sz="1100" dirty="0">
                <a:cs typeface="Arial" panose="020B0604020202020204" pitchFamily="34" charset="0"/>
              </a:rPr>
              <a:t> Console via Max Gateway and 2 APX 6500 Motorola radios for Comms with restricted </a:t>
            </a:r>
            <a:r>
              <a:rPr lang="en-US" sz="1100" dirty="0" err="1">
                <a:cs typeface="Arial" panose="020B0604020202020204" pitchFamily="34" charset="0"/>
              </a:rPr>
              <a:t>talkgroups</a:t>
            </a:r>
            <a:endParaRPr lang="en-US" sz="1100" dirty="0">
              <a:cs typeface="Arial" panose="020B0604020202020204" pitchFamily="34" charset="0"/>
            </a:endParaRPr>
          </a:p>
          <a:p>
            <a:r>
              <a:rPr lang="en-US" sz="1100" dirty="0">
                <a:cs typeface="Arial" panose="020B0604020202020204" pitchFamily="34" charset="0"/>
              </a:rPr>
              <a:t>Sturgis Conventional channels</a:t>
            </a:r>
          </a:p>
          <a:p>
            <a:r>
              <a:rPr lang="en-US" sz="1100" dirty="0">
                <a:cs typeface="Arial" panose="020B0604020202020204" pitchFamily="34" charset="0"/>
              </a:rPr>
              <a:t>State Radio will meet with stakeholders to present/review final plan in July </a:t>
            </a:r>
          </a:p>
          <a:p>
            <a:endParaRPr lang="en-US" sz="11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C13E9-A83A-7B5D-702F-059E87FC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8" name="Rectangle 214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144990"/>
            <a:ext cx="5315189" cy="411513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Donated Pyramid Extenders and portables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range out of vehicle comms extenders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Agencies without AES encryption interop (not capable of end-to-end encryption)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 application for rural operators such as fire, EMS, and unencrypted LE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Walworth County Radio Survey and Formula For Underserved Areas – Jeff Jensen (EM Walworth County)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Completed radio surveys sent out by State Radio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Radio Coverage Challenges/LTE Challenges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Scored Formula for Underserved in executive session - review and discussion 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Scored 93 on the formula compared to recent requests of Spearfish (185 – in progress) and Meade County (105)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 RF site location for tower east of town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need to see some local contributions to the effort to increase formula score</a:t>
            </a:r>
          </a:p>
          <a:p>
            <a:endParaRPr lang="en-US" sz="16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2150" name="Rectangle 214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Rectangle 215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4" name="Rectangle 215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6" name="Rectangle 215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591DD-1846-4D76-98AE-775959DC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500" y="1323505"/>
            <a:ext cx="3388043" cy="33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79" name="Rectangle 217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Rectangle 218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Rectangle 2181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Rectangle 2182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8" name="Freeform: Shape 2177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80" name="Rectangle 2179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ISSI (Inter RF Subsystem Interface) cross border comms</a:t>
            </a:r>
          </a:p>
          <a:p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Finalizing MOU with states beginning with Wyoming</a:t>
            </a:r>
          </a:p>
          <a:p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 available funds from state radio to cover costs</a:t>
            </a:r>
          </a:p>
          <a:p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 roam should be fully operational soon</a:t>
            </a:r>
          </a:p>
          <a:p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 State Radio to get access to interop Talkgroups </a:t>
            </a:r>
          </a:p>
          <a:p>
            <a:pPr marL="0" indent="0">
              <a:buNone/>
            </a:pPr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FirstNet buildout focus group update</a:t>
            </a:r>
          </a:p>
          <a:p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Meeting every two weeks</a:t>
            </a:r>
          </a:p>
          <a:p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Currently mapping RF coverage, LTE coverage, Calls for Service into GIS</a:t>
            </a:r>
          </a:p>
          <a:p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to give recommendations to priority areas for expension to all LTE providers this fall</a:t>
            </a:r>
          </a:p>
          <a:p>
            <a:endParaRPr lang="en-US" sz="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Talkgroup prioritization policy review</a:t>
            </a:r>
          </a:p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Talkgroup prioritizations will help with capacity challenges and busies during times of high utilization such as Sturgis Rally</a:t>
            </a:r>
          </a:p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Prioritize Talkgroups (LE, Fire, EMS, Transit, DOT, Public Works, etc.)</a:t>
            </a:r>
          </a:p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Policy should be reviewed by SDPSCC members</a:t>
            </a:r>
          </a:p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Adopt prioritization policy in June meeting</a:t>
            </a:r>
          </a:p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Will require some PSAP training for upgrading priority</a:t>
            </a:r>
            <a:endParaRPr lang="en-US" sz="800"/>
          </a:p>
          <a:p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104E-8B3C-56D3-6EA3-E5465CB7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511" y="457201"/>
            <a:ext cx="1665664" cy="1012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F8B08-0B88-A67B-3925-20D3F91A1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87" y="1386348"/>
            <a:ext cx="2792361" cy="51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3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A5B180-8C78-578E-3DB1-100119FC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Organizational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8A471-E29B-279E-3622-152DD73C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79" y="1275477"/>
            <a:ext cx="7178417" cy="215352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906E63E-901C-89DD-FA07-6E8B92D8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492" y="4971778"/>
            <a:ext cx="4438306" cy="13852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Closing Comments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Vice-chair – Lt. Michael Peterson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Member at Large - Kevin Karley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19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Chair – Bruce Nachtigall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Next Meeting: date, time, location – (</a:t>
            </a:r>
            <a:r>
              <a:rPr lang="en-US" sz="1800" dirty="0">
                <a:solidFill>
                  <a:srgbClr val="292934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entative) September </a:t>
            </a:r>
            <a:r>
              <a:rPr lang="en-US" sz="1800" dirty="0">
                <a:solidFill>
                  <a:srgbClr val="292934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24</a:t>
            </a: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</a:t>
            </a:r>
            <a:r>
              <a:rPr lang="en-US" sz="1800" baseline="30000" dirty="0">
                <a:solidFill>
                  <a:srgbClr val="292934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292934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, 2025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87F94-A8F0-01AE-0E84-B7867AEEDBF5}"/>
              </a:ext>
            </a:extLst>
          </p:cNvPr>
          <p:cNvSpPr txBox="1"/>
          <p:nvPr/>
        </p:nvSpPr>
        <p:spPr>
          <a:xfrm>
            <a:off x="206005" y="1745098"/>
            <a:ext cx="6104708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Reports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Preston Patterson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Micheal Peterson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</a:t>
            </a:r>
            <a:r>
              <a:rPr lang="en-US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394492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896</Words>
  <Application>Microsoft Office PowerPoint</Application>
  <PresentationFormat>Widescreen</PresentationFormat>
  <Paragraphs>134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June Meeting</vt:lpstr>
      <vt:lpstr>Agenda</vt:lpstr>
      <vt:lpstr>Old Business</vt:lpstr>
      <vt:lpstr>Old Business (Continued)</vt:lpstr>
      <vt:lpstr>Old Business (Continued)</vt:lpstr>
      <vt:lpstr>New Business</vt:lpstr>
      <vt:lpstr>New Business (continued)</vt:lpstr>
      <vt:lpstr>New Business (continued)</vt:lpstr>
      <vt:lpstr>Organizational Reports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Meeting</dc:title>
  <dc:creator>Nincehelser, Trent</dc:creator>
  <cp:lastModifiedBy>Nincehelser, Trent</cp:lastModifiedBy>
  <cp:revision>15</cp:revision>
  <cp:lastPrinted>2024-03-26T18:16:38Z</cp:lastPrinted>
  <dcterms:created xsi:type="dcterms:W3CDTF">2023-08-30T15:37:32Z</dcterms:created>
  <dcterms:modified xsi:type="dcterms:W3CDTF">2025-06-24T19:18:06Z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3b1a8e-41ed-4bc7-92d1-0305fbefd661_Enabled">
    <vt:lpwstr>true</vt:lpwstr>
  </property>
  <property fmtid="{D5CDD505-2E9C-101B-9397-08002B2CF9AE}" pid="3" name="MSIP_Label_ec3b1a8e-41ed-4bc7-92d1-0305fbefd661_SetDate">
    <vt:lpwstr>2025-03-11T16:03:47Z</vt:lpwstr>
  </property>
  <property fmtid="{D5CDD505-2E9C-101B-9397-08002B2CF9AE}" pid="4" name="MSIP_Label_ec3b1a8e-41ed-4bc7-92d1-0305fbefd661_Method">
    <vt:lpwstr>Standard</vt:lpwstr>
  </property>
  <property fmtid="{D5CDD505-2E9C-101B-9397-08002B2CF9AE}" pid="5" name="MSIP_Label_ec3b1a8e-41ed-4bc7-92d1-0305fbefd661_Name">
    <vt:lpwstr>M365-General - Anyone (Unrestricted)-Prod</vt:lpwstr>
  </property>
  <property fmtid="{D5CDD505-2E9C-101B-9397-08002B2CF9AE}" pid="6" name="MSIP_Label_ec3b1a8e-41ed-4bc7-92d1-0305fbefd661_SiteId">
    <vt:lpwstr>70af547c-69ab-416d-b4a6-543b5ce52b99</vt:lpwstr>
  </property>
  <property fmtid="{D5CDD505-2E9C-101B-9397-08002B2CF9AE}" pid="7" name="MSIP_Label_ec3b1a8e-41ed-4bc7-92d1-0305fbefd661_ActionId">
    <vt:lpwstr>e86d2760-2a8c-448f-82d8-ddafa07414e3</vt:lpwstr>
  </property>
  <property fmtid="{D5CDD505-2E9C-101B-9397-08002B2CF9AE}" pid="8" name="MSIP_Label_ec3b1a8e-41ed-4bc7-92d1-0305fbefd661_ContentBits">
    <vt:lpwstr>0</vt:lpwstr>
  </property>
</Properties>
</file>