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88" r:id="rId6"/>
    <p:sldId id="311" r:id="rId7"/>
    <p:sldId id="312" r:id="rId8"/>
    <p:sldId id="320" r:id="rId9"/>
    <p:sldId id="313" r:id="rId10"/>
    <p:sldId id="290" r:id="rId11"/>
    <p:sldId id="318" r:id="rId12"/>
    <p:sldId id="316" r:id="rId13"/>
    <p:sldId id="319" r:id="rId14"/>
    <p:sldId id="270"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7" autoAdjust="0"/>
    <p:restoredTop sz="94660"/>
  </p:normalViewPr>
  <p:slideViewPr>
    <p:cSldViewPr snapToGrid="0">
      <p:cViewPr varScale="1">
        <p:scale>
          <a:sx n="117" d="100"/>
          <a:sy n="117" d="100"/>
        </p:scale>
        <p:origin x="120"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6FDFD7-D21D-47ED-91A2-EC52195E43B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3FCC618-76FD-4020-94F2-9CC76A531315}">
      <dgm:prSet custT="1"/>
      <dgm:spPr/>
      <dgm:t>
        <a:bodyPr/>
        <a:lstStyle/>
        <a:p>
          <a:endParaRPr lang="en-US" sz="1400" dirty="0"/>
        </a:p>
      </dgm:t>
    </dgm:pt>
    <dgm:pt modelId="{7F73F3B1-8757-42C4-BAE1-188C5026DE9A}" type="parTrans" cxnId="{E250C38D-73F2-493F-A78D-80A3E1A57203}">
      <dgm:prSet/>
      <dgm:spPr/>
      <dgm:t>
        <a:bodyPr/>
        <a:lstStyle/>
        <a:p>
          <a:endParaRPr lang="en-US"/>
        </a:p>
      </dgm:t>
    </dgm:pt>
    <dgm:pt modelId="{BF0348F6-53F7-4AD2-9A72-29995CFB2D9B}" type="sibTrans" cxnId="{E250C38D-73F2-493F-A78D-80A3E1A57203}">
      <dgm:prSet/>
      <dgm:spPr/>
      <dgm:t>
        <a:bodyPr/>
        <a:lstStyle/>
        <a:p>
          <a:endParaRPr lang="en-US"/>
        </a:p>
      </dgm:t>
    </dgm:pt>
    <dgm:pt modelId="{6B993019-E1D6-4DCF-83BC-4438FD2BFDD8}">
      <dgm:prSet custT="1"/>
      <dgm:spPr>
        <a:solidFill>
          <a:schemeClr val="bg1"/>
        </a:solidFill>
      </dgm:spPr>
      <dgm:t>
        <a:bodyPr/>
        <a:lstStyle/>
        <a:p>
          <a:r>
            <a:rPr lang="en-US" sz="3200" dirty="0">
              <a:solidFill>
                <a:schemeClr val="tx1"/>
              </a:solidFill>
            </a:rPr>
            <a:t>5. Organization Representative Vacancies</a:t>
          </a:r>
        </a:p>
      </dgm:t>
    </dgm:pt>
    <dgm:pt modelId="{2EA8C11A-AB79-4A35-B539-A267DB6F6076}" type="parTrans" cxnId="{ABAC7175-78AC-44F0-99DB-CC9A6FCBA4FD}">
      <dgm:prSet/>
      <dgm:spPr/>
      <dgm:t>
        <a:bodyPr/>
        <a:lstStyle/>
        <a:p>
          <a:endParaRPr lang="en-US"/>
        </a:p>
      </dgm:t>
    </dgm:pt>
    <dgm:pt modelId="{ED357C61-7EF7-43DC-BD20-B3ECB99F2E72}" type="sibTrans" cxnId="{ABAC7175-78AC-44F0-99DB-CC9A6FCBA4FD}">
      <dgm:prSet/>
      <dgm:spPr/>
      <dgm:t>
        <a:bodyPr/>
        <a:lstStyle/>
        <a:p>
          <a:endParaRPr lang="en-US"/>
        </a:p>
      </dgm:t>
    </dgm:pt>
    <dgm:pt modelId="{B33F7E41-AC3C-4756-AC99-C556300A6515}">
      <dgm:prSet custT="1"/>
      <dgm:spPr/>
      <dgm:t>
        <a:bodyPr/>
        <a:lstStyle/>
        <a:p>
          <a:r>
            <a:rPr lang="en-US" sz="1400" dirty="0"/>
            <a:t>Emergency Manager Association- June</a:t>
          </a:r>
        </a:p>
      </dgm:t>
    </dgm:pt>
    <dgm:pt modelId="{EEE373CD-D0AE-4623-A873-B5886B456329}" type="parTrans" cxnId="{3073192E-5A19-4244-8C9D-C3ED2F3D676B}">
      <dgm:prSet/>
      <dgm:spPr/>
      <dgm:t>
        <a:bodyPr/>
        <a:lstStyle/>
        <a:p>
          <a:endParaRPr lang="en-US"/>
        </a:p>
      </dgm:t>
    </dgm:pt>
    <dgm:pt modelId="{75FB5C9F-6322-4B14-B36B-643FF933F3C7}" type="sibTrans" cxnId="{3073192E-5A19-4244-8C9D-C3ED2F3D676B}">
      <dgm:prSet/>
      <dgm:spPr/>
      <dgm:t>
        <a:bodyPr/>
        <a:lstStyle/>
        <a:p>
          <a:endParaRPr lang="en-US"/>
        </a:p>
      </dgm:t>
    </dgm:pt>
    <dgm:pt modelId="{07676547-4B34-44CA-8F3C-69FAC968FD09}">
      <dgm:prSet custT="1"/>
      <dgm:spPr>
        <a:noFill/>
      </dgm:spPr>
      <dgm:t>
        <a:bodyPr/>
        <a:lstStyle/>
        <a:p>
          <a:r>
            <a:rPr lang="en-US" sz="3200" b="0" i="0" baseline="0" dirty="0">
              <a:solidFill>
                <a:schemeClr val="tx1"/>
              </a:solidFill>
            </a:rPr>
            <a:t>4. Minnehaha County Project updates</a:t>
          </a:r>
          <a:endParaRPr lang="en-US" sz="3200" dirty="0">
            <a:solidFill>
              <a:schemeClr val="tx1"/>
            </a:solidFill>
          </a:endParaRPr>
        </a:p>
      </dgm:t>
    </dgm:pt>
    <dgm:pt modelId="{F0D62E87-9593-4B0C-9500-AAAAF05A6FCB}" type="sibTrans" cxnId="{74A52E4E-D2D1-4F87-B8BA-F8EF659CCA81}">
      <dgm:prSet/>
      <dgm:spPr/>
      <dgm:t>
        <a:bodyPr/>
        <a:lstStyle/>
        <a:p>
          <a:endParaRPr lang="en-US"/>
        </a:p>
      </dgm:t>
    </dgm:pt>
    <dgm:pt modelId="{2E5AF3C9-9836-4BCE-BE68-F2B792523E96}" type="parTrans" cxnId="{74A52E4E-D2D1-4F87-B8BA-F8EF659CCA81}">
      <dgm:prSet/>
      <dgm:spPr/>
      <dgm:t>
        <a:bodyPr/>
        <a:lstStyle/>
        <a:p>
          <a:endParaRPr lang="en-US"/>
        </a:p>
      </dgm:t>
    </dgm:pt>
    <dgm:pt modelId="{F095CC81-3B71-4CFD-8E68-995389116A11}">
      <dgm:prSet custT="1"/>
      <dgm:spPr/>
      <dgm:t>
        <a:bodyPr/>
        <a:lstStyle/>
        <a:p>
          <a:r>
            <a:rPr lang="en-US" sz="1400" b="0" i="0" baseline="0" dirty="0"/>
            <a:t>Working closely with Sioux Falls to tackle challenges with portable coverage</a:t>
          </a:r>
          <a:endParaRPr lang="en-US" sz="1400" dirty="0"/>
        </a:p>
      </dgm:t>
    </dgm:pt>
    <dgm:pt modelId="{DACCCBC1-E56C-4D39-B287-A980A7DCB3F9}" type="parTrans" cxnId="{BBC8CFBC-765B-4938-A609-B2D24180A8FE}">
      <dgm:prSet/>
      <dgm:spPr/>
      <dgm:t>
        <a:bodyPr/>
        <a:lstStyle/>
        <a:p>
          <a:endParaRPr lang="en-US"/>
        </a:p>
      </dgm:t>
    </dgm:pt>
    <dgm:pt modelId="{8528A05A-166F-4AA1-B980-AA6934863A53}" type="sibTrans" cxnId="{BBC8CFBC-765B-4938-A609-B2D24180A8FE}">
      <dgm:prSet/>
      <dgm:spPr/>
      <dgm:t>
        <a:bodyPr/>
        <a:lstStyle/>
        <a:p>
          <a:endParaRPr lang="en-US"/>
        </a:p>
      </dgm:t>
    </dgm:pt>
    <dgm:pt modelId="{EE30CE36-E273-4534-8DB0-F250D3D9F4C2}">
      <dgm:prSet custT="1"/>
      <dgm:spPr/>
      <dgm:t>
        <a:bodyPr/>
        <a:lstStyle/>
        <a:p>
          <a:r>
            <a:rPr lang="en-US" sz="1400" dirty="0"/>
            <a:t>FCC frequency updates on Sioux Falls Simulcast system</a:t>
          </a:r>
        </a:p>
      </dgm:t>
    </dgm:pt>
    <dgm:pt modelId="{530E84E1-D51A-4BD7-AB8B-7CF5208F6D92}" type="parTrans" cxnId="{769A0C7F-72D2-4C92-8273-15C8BFA606D4}">
      <dgm:prSet/>
      <dgm:spPr/>
      <dgm:t>
        <a:bodyPr/>
        <a:lstStyle/>
        <a:p>
          <a:endParaRPr lang="en-US"/>
        </a:p>
      </dgm:t>
    </dgm:pt>
    <dgm:pt modelId="{B2CE18BF-C555-47AC-841A-89159EA3FE81}" type="sibTrans" cxnId="{769A0C7F-72D2-4C92-8273-15C8BFA606D4}">
      <dgm:prSet/>
      <dgm:spPr/>
      <dgm:t>
        <a:bodyPr/>
        <a:lstStyle/>
        <a:p>
          <a:endParaRPr lang="en-US"/>
        </a:p>
      </dgm:t>
    </dgm:pt>
    <dgm:pt modelId="{9CF4A267-25E0-455F-881D-ABEEEA655483}">
      <dgm:prSet custT="1"/>
      <dgm:spPr/>
      <dgm:t>
        <a:bodyPr/>
        <a:lstStyle/>
        <a:p>
          <a:r>
            <a:rPr lang="en-US" sz="1400" dirty="0"/>
            <a:t>State Radio staff optimizing sites in Minnehaha and Lincoln County to combat statistical high utilization and maintain Grade of Service</a:t>
          </a:r>
        </a:p>
      </dgm:t>
    </dgm:pt>
    <dgm:pt modelId="{A6F67C16-7BC0-40FB-B4AC-EEA4BD808102}" type="parTrans" cxnId="{1D99452C-2BC7-46C7-A74F-12443CB8FE30}">
      <dgm:prSet/>
      <dgm:spPr/>
    </dgm:pt>
    <dgm:pt modelId="{822DA0D4-F0A5-465A-A72C-F24B5290FA7D}" type="sibTrans" cxnId="{1D99452C-2BC7-46C7-A74F-12443CB8FE30}">
      <dgm:prSet/>
      <dgm:spPr/>
    </dgm:pt>
    <dgm:pt modelId="{51D61D8A-C154-453C-87DE-4371E785DF5B}" type="pres">
      <dgm:prSet presAssocID="{9F6FDFD7-D21D-47ED-91A2-EC52195E43BC}" presName="linear" presStyleCnt="0">
        <dgm:presLayoutVars>
          <dgm:animLvl val="lvl"/>
          <dgm:resizeHandles val="exact"/>
        </dgm:presLayoutVars>
      </dgm:prSet>
      <dgm:spPr/>
    </dgm:pt>
    <dgm:pt modelId="{21019431-3947-470F-83FA-87208BE1E18C}" type="pres">
      <dgm:prSet presAssocID="{07676547-4B34-44CA-8F3C-69FAC968FD09}" presName="parentText" presStyleLbl="node1" presStyleIdx="0" presStyleCnt="2">
        <dgm:presLayoutVars>
          <dgm:chMax val="0"/>
          <dgm:bulletEnabled val="1"/>
        </dgm:presLayoutVars>
      </dgm:prSet>
      <dgm:spPr/>
    </dgm:pt>
    <dgm:pt modelId="{6E6E7C1C-D65B-457B-80D7-03D74E3F9D1C}" type="pres">
      <dgm:prSet presAssocID="{07676547-4B34-44CA-8F3C-69FAC968FD09}" presName="childText" presStyleLbl="revTx" presStyleIdx="0" presStyleCnt="2" custScaleY="143326">
        <dgm:presLayoutVars>
          <dgm:bulletEnabled val="1"/>
        </dgm:presLayoutVars>
      </dgm:prSet>
      <dgm:spPr/>
    </dgm:pt>
    <dgm:pt modelId="{240FA339-9A09-4237-BACF-5C05859B1E74}" type="pres">
      <dgm:prSet presAssocID="{6B993019-E1D6-4DCF-83BC-4438FD2BFDD8}" presName="parentText" presStyleLbl="node1" presStyleIdx="1" presStyleCnt="2">
        <dgm:presLayoutVars>
          <dgm:chMax val="0"/>
          <dgm:bulletEnabled val="1"/>
        </dgm:presLayoutVars>
      </dgm:prSet>
      <dgm:spPr/>
    </dgm:pt>
    <dgm:pt modelId="{A25F1A75-C2E1-4C30-BAF4-A6B69EFCE90C}" type="pres">
      <dgm:prSet presAssocID="{6B993019-E1D6-4DCF-83BC-4438FD2BFDD8}" presName="childText" presStyleLbl="revTx" presStyleIdx="1" presStyleCnt="2">
        <dgm:presLayoutVars>
          <dgm:bulletEnabled val="1"/>
        </dgm:presLayoutVars>
      </dgm:prSet>
      <dgm:spPr/>
    </dgm:pt>
  </dgm:ptLst>
  <dgm:cxnLst>
    <dgm:cxn modelId="{1D99452C-2BC7-46C7-A74F-12443CB8FE30}" srcId="{07676547-4B34-44CA-8F3C-69FAC968FD09}" destId="{9CF4A267-25E0-455F-881D-ABEEEA655483}" srcOrd="3" destOrd="0" parTransId="{A6F67C16-7BC0-40FB-B4AC-EEA4BD808102}" sibTransId="{822DA0D4-F0A5-465A-A72C-F24B5290FA7D}"/>
    <dgm:cxn modelId="{3073192E-5A19-4244-8C9D-C3ED2F3D676B}" srcId="{6B993019-E1D6-4DCF-83BC-4438FD2BFDD8}" destId="{B33F7E41-AC3C-4756-AC99-C556300A6515}" srcOrd="0" destOrd="0" parTransId="{EEE373CD-D0AE-4623-A873-B5886B456329}" sibTransId="{75FB5C9F-6322-4B14-B36B-643FF933F3C7}"/>
    <dgm:cxn modelId="{F29A2B32-D328-4C67-B990-0485DAD39383}" type="presOf" srcId="{EE30CE36-E273-4534-8DB0-F250D3D9F4C2}" destId="{6E6E7C1C-D65B-457B-80D7-03D74E3F9D1C}" srcOrd="0" destOrd="2" presId="urn:microsoft.com/office/officeart/2005/8/layout/vList2"/>
    <dgm:cxn modelId="{74A52E4E-D2D1-4F87-B8BA-F8EF659CCA81}" srcId="{9F6FDFD7-D21D-47ED-91A2-EC52195E43BC}" destId="{07676547-4B34-44CA-8F3C-69FAC968FD09}" srcOrd="0" destOrd="0" parTransId="{2E5AF3C9-9836-4BCE-BE68-F2B792523E96}" sibTransId="{F0D62E87-9593-4B0C-9500-AAAAF05A6FCB}"/>
    <dgm:cxn modelId="{7F9FB452-0519-4C05-B8C6-D239217EC9B0}" type="presOf" srcId="{6B993019-E1D6-4DCF-83BC-4438FD2BFDD8}" destId="{240FA339-9A09-4237-BACF-5C05859B1E74}" srcOrd="0" destOrd="0" presId="urn:microsoft.com/office/officeart/2005/8/layout/vList2"/>
    <dgm:cxn modelId="{ABAC7175-78AC-44F0-99DB-CC9A6FCBA4FD}" srcId="{9F6FDFD7-D21D-47ED-91A2-EC52195E43BC}" destId="{6B993019-E1D6-4DCF-83BC-4438FD2BFDD8}" srcOrd="1" destOrd="0" parTransId="{2EA8C11A-AB79-4A35-B539-A267DB6F6076}" sibTransId="{ED357C61-7EF7-43DC-BD20-B3ECB99F2E72}"/>
    <dgm:cxn modelId="{769A0C7F-72D2-4C92-8273-15C8BFA606D4}" srcId="{07676547-4B34-44CA-8F3C-69FAC968FD09}" destId="{EE30CE36-E273-4534-8DB0-F250D3D9F4C2}" srcOrd="2" destOrd="0" parTransId="{530E84E1-D51A-4BD7-AB8B-7CF5208F6D92}" sibTransId="{B2CE18BF-C555-47AC-841A-89159EA3FE81}"/>
    <dgm:cxn modelId="{E250C38D-73F2-493F-A78D-80A3E1A57203}" srcId="{07676547-4B34-44CA-8F3C-69FAC968FD09}" destId="{83FCC618-76FD-4020-94F2-9CC76A531315}" srcOrd="0" destOrd="0" parTransId="{7F73F3B1-8757-42C4-BAE1-188C5026DE9A}" sibTransId="{BF0348F6-53F7-4AD2-9A72-29995CFB2D9B}"/>
    <dgm:cxn modelId="{0888A595-C5C8-4968-A3BA-D9748A8CAEAE}" type="presOf" srcId="{83FCC618-76FD-4020-94F2-9CC76A531315}" destId="{6E6E7C1C-D65B-457B-80D7-03D74E3F9D1C}" srcOrd="0" destOrd="0" presId="urn:microsoft.com/office/officeart/2005/8/layout/vList2"/>
    <dgm:cxn modelId="{B3F069A9-5DA5-4698-8489-47884EB88C09}" type="presOf" srcId="{B33F7E41-AC3C-4756-AC99-C556300A6515}" destId="{A25F1A75-C2E1-4C30-BAF4-A6B69EFCE90C}" srcOrd="0" destOrd="0" presId="urn:microsoft.com/office/officeart/2005/8/layout/vList2"/>
    <dgm:cxn modelId="{BBC8CFBC-765B-4938-A609-B2D24180A8FE}" srcId="{07676547-4B34-44CA-8F3C-69FAC968FD09}" destId="{F095CC81-3B71-4CFD-8E68-995389116A11}" srcOrd="1" destOrd="0" parTransId="{DACCCBC1-E56C-4D39-B287-A980A7DCB3F9}" sibTransId="{8528A05A-166F-4AA1-B980-AA6934863A53}"/>
    <dgm:cxn modelId="{CA8949DE-A0D4-4E07-9020-3AAF09959382}" type="presOf" srcId="{9CF4A267-25E0-455F-881D-ABEEEA655483}" destId="{6E6E7C1C-D65B-457B-80D7-03D74E3F9D1C}" srcOrd="0" destOrd="3" presId="urn:microsoft.com/office/officeart/2005/8/layout/vList2"/>
    <dgm:cxn modelId="{C573FBDF-A8BF-44C7-B91A-80804596D184}" type="presOf" srcId="{9F6FDFD7-D21D-47ED-91A2-EC52195E43BC}" destId="{51D61D8A-C154-453C-87DE-4371E785DF5B}" srcOrd="0" destOrd="0" presId="urn:microsoft.com/office/officeart/2005/8/layout/vList2"/>
    <dgm:cxn modelId="{B689B1F4-6A7A-4B56-AFF2-92414BABD646}" type="presOf" srcId="{F095CC81-3B71-4CFD-8E68-995389116A11}" destId="{6E6E7C1C-D65B-457B-80D7-03D74E3F9D1C}" srcOrd="0" destOrd="1" presId="urn:microsoft.com/office/officeart/2005/8/layout/vList2"/>
    <dgm:cxn modelId="{AAEBF1FD-73B8-46AB-800A-1249BD59C681}" type="presOf" srcId="{07676547-4B34-44CA-8F3C-69FAC968FD09}" destId="{21019431-3947-470F-83FA-87208BE1E18C}" srcOrd="0" destOrd="0" presId="urn:microsoft.com/office/officeart/2005/8/layout/vList2"/>
    <dgm:cxn modelId="{61FC289D-16BF-43BD-88DF-344F351F367C}" type="presParOf" srcId="{51D61D8A-C154-453C-87DE-4371E785DF5B}" destId="{21019431-3947-470F-83FA-87208BE1E18C}" srcOrd="0" destOrd="0" presId="urn:microsoft.com/office/officeart/2005/8/layout/vList2"/>
    <dgm:cxn modelId="{9EFD6E04-B18A-48EF-896C-A5D0635A930B}" type="presParOf" srcId="{51D61D8A-C154-453C-87DE-4371E785DF5B}" destId="{6E6E7C1C-D65B-457B-80D7-03D74E3F9D1C}" srcOrd="1" destOrd="0" presId="urn:microsoft.com/office/officeart/2005/8/layout/vList2"/>
    <dgm:cxn modelId="{68EBE4E2-A3FC-41D9-B4F1-18068B31C4EF}" type="presParOf" srcId="{51D61D8A-C154-453C-87DE-4371E785DF5B}" destId="{240FA339-9A09-4237-BACF-5C05859B1E74}" srcOrd="2" destOrd="0" presId="urn:microsoft.com/office/officeart/2005/8/layout/vList2"/>
    <dgm:cxn modelId="{2FC2023F-D3AF-4BF0-803B-4FFC74058EEE}" type="presParOf" srcId="{51D61D8A-C154-453C-87DE-4371E785DF5B}" destId="{A25F1A75-C2E1-4C30-BAF4-A6B69EFCE90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9431-3947-470F-83FA-87208BE1E18C}">
      <dsp:nvSpPr>
        <dsp:cNvPr id="0" name=""/>
        <dsp:cNvSpPr/>
      </dsp:nvSpPr>
      <dsp:spPr>
        <a:xfrm>
          <a:off x="0" y="378308"/>
          <a:ext cx="6666833" cy="1292850"/>
        </a:xfrm>
        <a:prstGeom prst="round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i="0" kern="1200" baseline="0" dirty="0">
              <a:solidFill>
                <a:schemeClr val="tx1"/>
              </a:solidFill>
            </a:rPr>
            <a:t>4. Minnehaha County Project updates</a:t>
          </a:r>
          <a:endParaRPr lang="en-US" sz="3200" kern="1200" dirty="0">
            <a:solidFill>
              <a:schemeClr val="tx1"/>
            </a:solidFill>
          </a:endParaRPr>
        </a:p>
      </dsp:txBody>
      <dsp:txXfrm>
        <a:off x="63112" y="441420"/>
        <a:ext cx="6540609" cy="1166626"/>
      </dsp:txXfrm>
    </dsp:sp>
    <dsp:sp modelId="{6E6E7C1C-D65B-457B-80D7-03D74E3F9D1C}">
      <dsp:nvSpPr>
        <dsp:cNvPr id="0" name=""/>
        <dsp:cNvSpPr/>
      </dsp:nvSpPr>
      <dsp:spPr>
        <a:xfrm>
          <a:off x="0" y="1671158"/>
          <a:ext cx="6666833" cy="1639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b="0" i="0" kern="1200" baseline="0" dirty="0"/>
            <a:t>Working closely with Sioux Falls to tackle challenges with portable coverage</a:t>
          </a:r>
          <a:endParaRPr lang="en-US" sz="1400" kern="1200" dirty="0"/>
        </a:p>
        <a:p>
          <a:pPr marL="114300" lvl="1" indent="-114300" algn="l" defTabSz="622300">
            <a:lnSpc>
              <a:spcPct val="90000"/>
            </a:lnSpc>
            <a:spcBef>
              <a:spcPct val="0"/>
            </a:spcBef>
            <a:spcAft>
              <a:spcPct val="20000"/>
            </a:spcAft>
            <a:buChar char="•"/>
          </a:pPr>
          <a:r>
            <a:rPr lang="en-US" sz="1400" kern="1200" dirty="0"/>
            <a:t>FCC frequency updates on Sioux Falls Simulcast system</a:t>
          </a:r>
        </a:p>
        <a:p>
          <a:pPr marL="114300" lvl="1" indent="-114300" algn="l" defTabSz="622300">
            <a:lnSpc>
              <a:spcPct val="90000"/>
            </a:lnSpc>
            <a:spcBef>
              <a:spcPct val="0"/>
            </a:spcBef>
            <a:spcAft>
              <a:spcPct val="20000"/>
            </a:spcAft>
            <a:buChar char="•"/>
          </a:pPr>
          <a:r>
            <a:rPr lang="en-US" sz="1400" kern="1200" dirty="0"/>
            <a:t>State Radio staff optimizing sites in Minnehaha and Lincoln County to combat statistical high utilization and maintain Grade of Service</a:t>
          </a:r>
        </a:p>
      </dsp:txBody>
      <dsp:txXfrm>
        <a:off x="0" y="1671158"/>
        <a:ext cx="6666833" cy="1639183"/>
      </dsp:txXfrm>
    </dsp:sp>
    <dsp:sp modelId="{240FA339-9A09-4237-BACF-5C05859B1E74}">
      <dsp:nvSpPr>
        <dsp:cNvPr id="0" name=""/>
        <dsp:cNvSpPr/>
      </dsp:nvSpPr>
      <dsp:spPr>
        <a:xfrm>
          <a:off x="0" y="3310341"/>
          <a:ext cx="6666833" cy="1292850"/>
        </a:xfrm>
        <a:prstGeom prst="roundRect">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solidFill>
            </a:rPr>
            <a:t>5. Organization Representative Vacancies</a:t>
          </a:r>
        </a:p>
      </dsp:txBody>
      <dsp:txXfrm>
        <a:off x="63112" y="3373453"/>
        <a:ext cx="6540609" cy="1166626"/>
      </dsp:txXfrm>
    </dsp:sp>
    <dsp:sp modelId="{A25F1A75-C2E1-4C30-BAF4-A6B69EFCE90C}">
      <dsp:nvSpPr>
        <dsp:cNvPr id="0" name=""/>
        <dsp:cNvSpPr/>
      </dsp:nvSpPr>
      <dsp:spPr>
        <a:xfrm>
          <a:off x="0" y="4603191"/>
          <a:ext cx="666683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a:t>Emergency Manager Association- June</a:t>
          </a:r>
        </a:p>
      </dsp:txBody>
      <dsp:txXfrm>
        <a:off x="0" y="4603191"/>
        <a:ext cx="6666833"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7B99-4D53-C1A8-645E-303E3D34FE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1BC9ED-30BB-687B-78CC-0F02D6359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66880E-C5A8-E902-DAE8-D8349F4776AD}"/>
              </a:ext>
            </a:extLst>
          </p:cNvPr>
          <p:cNvSpPr>
            <a:spLocks noGrp="1"/>
          </p:cNvSpPr>
          <p:nvPr>
            <p:ph type="dt" sz="half" idx="10"/>
          </p:nvPr>
        </p:nvSpPr>
        <p:spPr/>
        <p:txBody>
          <a:bodyPr/>
          <a:lstStyle/>
          <a:p>
            <a:fld id="{3154D872-5D49-4E6D-B96B-9742A0817446}" type="datetimeFigureOut">
              <a:rPr lang="en-US" smtClean="0"/>
              <a:t>05/26/2026</a:t>
            </a:fld>
            <a:endParaRPr lang="en-US" dirty="0"/>
          </a:p>
        </p:txBody>
      </p:sp>
      <p:sp>
        <p:nvSpPr>
          <p:cNvPr id="5" name="Footer Placeholder 4">
            <a:extLst>
              <a:ext uri="{FF2B5EF4-FFF2-40B4-BE49-F238E27FC236}">
                <a16:creationId xmlns:a16="http://schemas.microsoft.com/office/drawing/2014/main" id="{517C0331-7407-10AF-B443-F689D3024C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D5C007-298D-64B8-49EC-5E6A6F166EB9}"/>
              </a:ext>
            </a:extLst>
          </p:cNvPr>
          <p:cNvSpPr>
            <a:spLocks noGrp="1"/>
          </p:cNvSpPr>
          <p:nvPr>
            <p:ph type="sldNum" sz="quarter" idx="12"/>
          </p:nvPr>
        </p:nvSpPr>
        <p:spPr/>
        <p:txBody>
          <a:bodyPr/>
          <a:lstStyle/>
          <a:p>
            <a:fld id="{1F980FCA-8F4E-4BB0-8D78-98C5C32EB8D1}" type="slidenum">
              <a:rPr lang="en-US" smtClean="0"/>
              <a:t>‹#›</a:t>
            </a:fld>
            <a:endParaRPr lang="en-US" dirty="0"/>
          </a:p>
        </p:txBody>
      </p:sp>
    </p:spTree>
    <p:extLst>
      <p:ext uri="{BB962C8B-B14F-4D97-AF65-F5344CB8AC3E}">
        <p14:creationId xmlns:p14="http://schemas.microsoft.com/office/powerpoint/2010/main" val="123556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899F2-F824-E9C4-7618-49F77BF2F9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BC39FB-30BC-FD1E-8612-9D50EE87B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3A752-D5DD-38F4-B9D9-D8D0C6925334}"/>
              </a:ext>
            </a:extLst>
          </p:cNvPr>
          <p:cNvSpPr>
            <a:spLocks noGrp="1"/>
          </p:cNvSpPr>
          <p:nvPr>
            <p:ph type="dt" sz="half" idx="10"/>
          </p:nvPr>
        </p:nvSpPr>
        <p:spPr/>
        <p:txBody>
          <a:bodyPr/>
          <a:lstStyle/>
          <a:p>
            <a:fld id="{3154D872-5D49-4E6D-B96B-9742A0817446}" type="datetimeFigureOut">
              <a:rPr lang="en-US" smtClean="0"/>
              <a:t>05/26/2026</a:t>
            </a:fld>
            <a:endParaRPr lang="en-US" dirty="0"/>
          </a:p>
        </p:txBody>
      </p:sp>
      <p:sp>
        <p:nvSpPr>
          <p:cNvPr id="5" name="Footer Placeholder 4">
            <a:extLst>
              <a:ext uri="{FF2B5EF4-FFF2-40B4-BE49-F238E27FC236}">
                <a16:creationId xmlns:a16="http://schemas.microsoft.com/office/drawing/2014/main" id="{C411CAF1-6A00-F3A1-6054-ED5E717FA9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80F00B-0E13-985B-C03A-301AD20D4592}"/>
              </a:ext>
            </a:extLst>
          </p:cNvPr>
          <p:cNvSpPr>
            <a:spLocks noGrp="1"/>
          </p:cNvSpPr>
          <p:nvPr>
            <p:ph type="sldNum" sz="quarter" idx="12"/>
          </p:nvPr>
        </p:nvSpPr>
        <p:spPr/>
        <p:txBody>
          <a:bodyPr/>
          <a:lstStyle/>
          <a:p>
            <a:fld id="{1F980FCA-8F4E-4BB0-8D78-98C5C32EB8D1}" type="slidenum">
              <a:rPr lang="en-US" smtClean="0"/>
              <a:t>‹#›</a:t>
            </a:fld>
            <a:endParaRPr lang="en-US" dirty="0"/>
          </a:p>
        </p:txBody>
      </p:sp>
    </p:spTree>
    <p:extLst>
      <p:ext uri="{BB962C8B-B14F-4D97-AF65-F5344CB8AC3E}">
        <p14:creationId xmlns:p14="http://schemas.microsoft.com/office/powerpoint/2010/main" val="269185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D1BD76-F655-BCAE-3429-E656180C6B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F733C7-4D7F-3907-9AF7-8B7B901A49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5A6E5-66C2-8AB8-DF3A-76D28097CBD4}"/>
              </a:ext>
            </a:extLst>
          </p:cNvPr>
          <p:cNvSpPr>
            <a:spLocks noGrp="1"/>
          </p:cNvSpPr>
          <p:nvPr>
            <p:ph type="dt" sz="half" idx="10"/>
          </p:nvPr>
        </p:nvSpPr>
        <p:spPr/>
        <p:txBody>
          <a:bodyPr/>
          <a:lstStyle/>
          <a:p>
            <a:fld id="{3154D872-5D49-4E6D-B96B-9742A0817446}" type="datetimeFigureOut">
              <a:rPr lang="en-US" smtClean="0"/>
              <a:t>05/26/2026</a:t>
            </a:fld>
            <a:endParaRPr lang="en-US" dirty="0"/>
          </a:p>
        </p:txBody>
      </p:sp>
      <p:sp>
        <p:nvSpPr>
          <p:cNvPr id="5" name="Footer Placeholder 4">
            <a:extLst>
              <a:ext uri="{FF2B5EF4-FFF2-40B4-BE49-F238E27FC236}">
                <a16:creationId xmlns:a16="http://schemas.microsoft.com/office/drawing/2014/main" id="{0EF5D251-7D54-E8C3-32D9-6CF9DCC711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F11380-F529-6209-E095-623BD2C92036}"/>
              </a:ext>
            </a:extLst>
          </p:cNvPr>
          <p:cNvSpPr>
            <a:spLocks noGrp="1"/>
          </p:cNvSpPr>
          <p:nvPr>
            <p:ph type="sldNum" sz="quarter" idx="12"/>
          </p:nvPr>
        </p:nvSpPr>
        <p:spPr/>
        <p:txBody>
          <a:bodyPr/>
          <a:lstStyle/>
          <a:p>
            <a:fld id="{1F980FCA-8F4E-4BB0-8D78-98C5C32EB8D1}" type="slidenum">
              <a:rPr lang="en-US" smtClean="0"/>
              <a:t>‹#›</a:t>
            </a:fld>
            <a:endParaRPr lang="en-US" dirty="0"/>
          </a:p>
        </p:txBody>
      </p:sp>
    </p:spTree>
    <p:extLst>
      <p:ext uri="{BB962C8B-B14F-4D97-AF65-F5344CB8AC3E}">
        <p14:creationId xmlns:p14="http://schemas.microsoft.com/office/powerpoint/2010/main" val="146343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7E15-6E48-BB30-4796-49158D3D34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468054-212E-53A0-7241-397D5D25D1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47933-BF15-929F-F509-431EA7368741}"/>
              </a:ext>
            </a:extLst>
          </p:cNvPr>
          <p:cNvSpPr>
            <a:spLocks noGrp="1"/>
          </p:cNvSpPr>
          <p:nvPr>
            <p:ph type="dt" sz="half" idx="10"/>
          </p:nvPr>
        </p:nvSpPr>
        <p:spPr/>
        <p:txBody>
          <a:bodyPr/>
          <a:lstStyle/>
          <a:p>
            <a:fld id="{3154D872-5D49-4E6D-B96B-9742A0817446}" type="datetimeFigureOut">
              <a:rPr lang="en-US" smtClean="0"/>
              <a:t>05/26/2026</a:t>
            </a:fld>
            <a:endParaRPr lang="en-US" dirty="0"/>
          </a:p>
        </p:txBody>
      </p:sp>
      <p:sp>
        <p:nvSpPr>
          <p:cNvPr id="5" name="Footer Placeholder 4">
            <a:extLst>
              <a:ext uri="{FF2B5EF4-FFF2-40B4-BE49-F238E27FC236}">
                <a16:creationId xmlns:a16="http://schemas.microsoft.com/office/drawing/2014/main" id="{558BCF0E-809C-2BFF-9EA8-42EC81290B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6B9B9A-32ED-8192-8B16-EE731868A140}"/>
              </a:ext>
            </a:extLst>
          </p:cNvPr>
          <p:cNvSpPr>
            <a:spLocks noGrp="1"/>
          </p:cNvSpPr>
          <p:nvPr>
            <p:ph type="sldNum" sz="quarter" idx="12"/>
          </p:nvPr>
        </p:nvSpPr>
        <p:spPr/>
        <p:txBody>
          <a:bodyPr/>
          <a:lstStyle/>
          <a:p>
            <a:fld id="{1F980FCA-8F4E-4BB0-8D78-98C5C32EB8D1}" type="slidenum">
              <a:rPr lang="en-US" smtClean="0"/>
              <a:t>‹#›</a:t>
            </a:fld>
            <a:endParaRPr lang="en-US" dirty="0"/>
          </a:p>
        </p:txBody>
      </p:sp>
    </p:spTree>
    <p:extLst>
      <p:ext uri="{BB962C8B-B14F-4D97-AF65-F5344CB8AC3E}">
        <p14:creationId xmlns:p14="http://schemas.microsoft.com/office/powerpoint/2010/main" val="2737681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4930-9E34-F31F-B4DC-D6A61C0A83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9007F9-780B-FB62-BCFC-103C0CEA04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27A778-5BED-FB8A-9909-3B350BA61133}"/>
              </a:ext>
            </a:extLst>
          </p:cNvPr>
          <p:cNvSpPr>
            <a:spLocks noGrp="1"/>
          </p:cNvSpPr>
          <p:nvPr>
            <p:ph type="dt" sz="half" idx="10"/>
          </p:nvPr>
        </p:nvSpPr>
        <p:spPr/>
        <p:txBody>
          <a:bodyPr/>
          <a:lstStyle/>
          <a:p>
            <a:fld id="{3154D872-5D49-4E6D-B96B-9742A0817446}" type="datetimeFigureOut">
              <a:rPr lang="en-US" smtClean="0"/>
              <a:t>05/26/2026</a:t>
            </a:fld>
            <a:endParaRPr lang="en-US" dirty="0"/>
          </a:p>
        </p:txBody>
      </p:sp>
      <p:sp>
        <p:nvSpPr>
          <p:cNvPr id="5" name="Footer Placeholder 4">
            <a:extLst>
              <a:ext uri="{FF2B5EF4-FFF2-40B4-BE49-F238E27FC236}">
                <a16:creationId xmlns:a16="http://schemas.microsoft.com/office/drawing/2014/main" id="{DB93D960-B5E0-A10E-80B9-E7D9100BDB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445D5C-E930-8CBD-2BF0-2278D6885A98}"/>
              </a:ext>
            </a:extLst>
          </p:cNvPr>
          <p:cNvSpPr>
            <a:spLocks noGrp="1"/>
          </p:cNvSpPr>
          <p:nvPr>
            <p:ph type="sldNum" sz="quarter" idx="12"/>
          </p:nvPr>
        </p:nvSpPr>
        <p:spPr/>
        <p:txBody>
          <a:bodyPr/>
          <a:lstStyle/>
          <a:p>
            <a:fld id="{1F980FCA-8F4E-4BB0-8D78-98C5C32EB8D1}" type="slidenum">
              <a:rPr lang="en-US" smtClean="0"/>
              <a:t>‹#›</a:t>
            </a:fld>
            <a:endParaRPr lang="en-US" dirty="0"/>
          </a:p>
        </p:txBody>
      </p:sp>
    </p:spTree>
    <p:extLst>
      <p:ext uri="{BB962C8B-B14F-4D97-AF65-F5344CB8AC3E}">
        <p14:creationId xmlns:p14="http://schemas.microsoft.com/office/powerpoint/2010/main" val="215443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6A38A-DC62-5874-99C5-0A1D3D5A03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CEAEB8-AB9A-49DD-02A8-72CF205C1E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050867-CF03-8BE7-6421-F050B37865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F0BB44-F3D4-FE6F-7DE2-82DB5F463A9E}"/>
              </a:ext>
            </a:extLst>
          </p:cNvPr>
          <p:cNvSpPr>
            <a:spLocks noGrp="1"/>
          </p:cNvSpPr>
          <p:nvPr>
            <p:ph type="dt" sz="half" idx="10"/>
          </p:nvPr>
        </p:nvSpPr>
        <p:spPr/>
        <p:txBody>
          <a:bodyPr/>
          <a:lstStyle/>
          <a:p>
            <a:fld id="{3154D872-5D49-4E6D-B96B-9742A0817446}" type="datetimeFigureOut">
              <a:rPr lang="en-US" smtClean="0"/>
              <a:t>05/26/2026</a:t>
            </a:fld>
            <a:endParaRPr lang="en-US" dirty="0"/>
          </a:p>
        </p:txBody>
      </p:sp>
      <p:sp>
        <p:nvSpPr>
          <p:cNvPr id="6" name="Footer Placeholder 5">
            <a:extLst>
              <a:ext uri="{FF2B5EF4-FFF2-40B4-BE49-F238E27FC236}">
                <a16:creationId xmlns:a16="http://schemas.microsoft.com/office/drawing/2014/main" id="{0D32D5C4-FFE4-AA53-EF48-B7C3D80AD2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29E0DF-F48D-59FB-04D1-63F113DE1CDE}"/>
              </a:ext>
            </a:extLst>
          </p:cNvPr>
          <p:cNvSpPr>
            <a:spLocks noGrp="1"/>
          </p:cNvSpPr>
          <p:nvPr>
            <p:ph type="sldNum" sz="quarter" idx="12"/>
          </p:nvPr>
        </p:nvSpPr>
        <p:spPr/>
        <p:txBody>
          <a:bodyPr/>
          <a:lstStyle/>
          <a:p>
            <a:fld id="{1F980FCA-8F4E-4BB0-8D78-98C5C32EB8D1}" type="slidenum">
              <a:rPr lang="en-US" smtClean="0"/>
              <a:t>‹#›</a:t>
            </a:fld>
            <a:endParaRPr lang="en-US" dirty="0"/>
          </a:p>
        </p:txBody>
      </p:sp>
    </p:spTree>
    <p:extLst>
      <p:ext uri="{BB962C8B-B14F-4D97-AF65-F5344CB8AC3E}">
        <p14:creationId xmlns:p14="http://schemas.microsoft.com/office/powerpoint/2010/main" val="1475049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A175E-4DAF-CD14-6F2D-726A1EAA60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A8B0A3-D4A3-6398-FD6C-2B39A0874F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B1586-DB8D-508E-CC68-1780CD5D98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A653B3-3C3E-C5FD-3599-0915E7EC4E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28B39B-8477-F63A-B171-16346FCFBD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4C33CA-FA2E-E106-9905-60AA2350D9A7}"/>
              </a:ext>
            </a:extLst>
          </p:cNvPr>
          <p:cNvSpPr>
            <a:spLocks noGrp="1"/>
          </p:cNvSpPr>
          <p:nvPr>
            <p:ph type="dt" sz="half" idx="10"/>
          </p:nvPr>
        </p:nvSpPr>
        <p:spPr/>
        <p:txBody>
          <a:bodyPr/>
          <a:lstStyle/>
          <a:p>
            <a:fld id="{3154D872-5D49-4E6D-B96B-9742A0817446}" type="datetimeFigureOut">
              <a:rPr lang="en-US" smtClean="0"/>
              <a:t>05/26/2026</a:t>
            </a:fld>
            <a:endParaRPr lang="en-US" dirty="0"/>
          </a:p>
        </p:txBody>
      </p:sp>
      <p:sp>
        <p:nvSpPr>
          <p:cNvPr id="8" name="Footer Placeholder 7">
            <a:extLst>
              <a:ext uri="{FF2B5EF4-FFF2-40B4-BE49-F238E27FC236}">
                <a16:creationId xmlns:a16="http://schemas.microsoft.com/office/drawing/2014/main" id="{C8F05FAE-7B24-416B-C42B-9132E42F5D2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A35C786-66F1-8728-147C-81812D73138B}"/>
              </a:ext>
            </a:extLst>
          </p:cNvPr>
          <p:cNvSpPr>
            <a:spLocks noGrp="1"/>
          </p:cNvSpPr>
          <p:nvPr>
            <p:ph type="sldNum" sz="quarter" idx="12"/>
          </p:nvPr>
        </p:nvSpPr>
        <p:spPr/>
        <p:txBody>
          <a:bodyPr/>
          <a:lstStyle/>
          <a:p>
            <a:fld id="{1F980FCA-8F4E-4BB0-8D78-98C5C32EB8D1}" type="slidenum">
              <a:rPr lang="en-US" smtClean="0"/>
              <a:t>‹#›</a:t>
            </a:fld>
            <a:endParaRPr lang="en-US" dirty="0"/>
          </a:p>
        </p:txBody>
      </p:sp>
    </p:spTree>
    <p:extLst>
      <p:ext uri="{BB962C8B-B14F-4D97-AF65-F5344CB8AC3E}">
        <p14:creationId xmlns:p14="http://schemas.microsoft.com/office/powerpoint/2010/main" val="184616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98C4-64A3-E115-78F3-9A3FD080EC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548F64-09E2-A7AF-3580-4CEF9F54E0AD}"/>
              </a:ext>
            </a:extLst>
          </p:cNvPr>
          <p:cNvSpPr>
            <a:spLocks noGrp="1"/>
          </p:cNvSpPr>
          <p:nvPr>
            <p:ph type="dt" sz="half" idx="10"/>
          </p:nvPr>
        </p:nvSpPr>
        <p:spPr/>
        <p:txBody>
          <a:bodyPr/>
          <a:lstStyle/>
          <a:p>
            <a:fld id="{3154D872-5D49-4E6D-B96B-9742A0817446}" type="datetimeFigureOut">
              <a:rPr lang="en-US" smtClean="0"/>
              <a:t>05/26/2026</a:t>
            </a:fld>
            <a:endParaRPr lang="en-US" dirty="0"/>
          </a:p>
        </p:txBody>
      </p:sp>
      <p:sp>
        <p:nvSpPr>
          <p:cNvPr id="4" name="Footer Placeholder 3">
            <a:extLst>
              <a:ext uri="{FF2B5EF4-FFF2-40B4-BE49-F238E27FC236}">
                <a16:creationId xmlns:a16="http://schemas.microsoft.com/office/drawing/2014/main" id="{C29F8C6C-FBAB-6B36-4580-110F4C60FB8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58001A-DE03-1826-6337-AB373B007968}"/>
              </a:ext>
            </a:extLst>
          </p:cNvPr>
          <p:cNvSpPr>
            <a:spLocks noGrp="1"/>
          </p:cNvSpPr>
          <p:nvPr>
            <p:ph type="sldNum" sz="quarter" idx="12"/>
          </p:nvPr>
        </p:nvSpPr>
        <p:spPr/>
        <p:txBody>
          <a:bodyPr/>
          <a:lstStyle/>
          <a:p>
            <a:fld id="{1F980FCA-8F4E-4BB0-8D78-98C5C32EB8D1}" type="slidenum">
              <a:rPr lang="en-US" smtClean="0"/>
              <a:t>‹#›</a:t>
            </a:fld>
            <a:endParaRPr lang="en-US" dirty="0"/>
          </a:p>
        </p:txBody>
      </p:sp>
    </p:spTree>
    <p:extLst>
      <p:ext uri="{BB962C8B-B14F-4D97-AF65-F5344CB8AC3E}">
        <p14:creationId xmlns:p14="http://schemas.microsoft.com/office/powerpoint/2010/main" val="5886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B33894-B4B2-5AB1-172F-E2D897ECAED0}"/>
              </a:ext>
            </a:extLst>
          </p:cNvPr>
          <p:cNvSpPr>
            <a:spLocks noGrp="1"/>
          </p:cNvSpPr>
          <p:nvPr>
            <p:ph type="dt" sz="half" idx="10"/>
          </p:nvPr>
        </p:nvSpPr>
        <p:spPr/>
        <p:txBody>
          <a:bodyPr/>
          <a:lstStyle/>
          <a:p>
            <a:fld id="{3154D872-5D49-4E6D-B96B-9742A0817446}" type="datetimeFigureOut">
              <a:rPr lang="en-US" smtClean="0"/>
              <a:t>05/26/2026</a:t>
            </a:fld>
            <a:endParaRPr lang="en-US" dirty="0"/>
          </a:p>
        </p:txBody>
      </p:sp>
      <p:sp>
        <p:nvSpPr>
          <p:cNvPr id="3" name="Footer Placeholder 2">
            <a:extLst>
              <a:ext uri="{FF2B5EF4-FFF2-40B4-BE49-F238E27FC236}">
                <a16:creationId xmlns:a16="http://schemas.microsoft.com/office/drawing/2014/main" id="{D2F6E69C-010B-609B-061A-12EE8EBE59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8D6C1C0-FA13-092E-B44E-540515EB85D9}"/>
              </a:ext>
            </a:extLst>
          </p:cNvPr>
          <p:cNvSpPr>
            <a:spLocks noGrp="1"/>
          </p:cNvSpPr>
          <p:nvPr>
            <p:ph type="sldNum" sz="quarter" idx="12"/>
          </p:nvPr>
        </p:nvSpPr>
        <p:spPr/>
        <p:txBody>
          <a:bodyPr/>
          <a:lstStyle/>
          <a:p>
            <a:fld id="{1F980FCA-8F4E-4BB0-8D78-98C5C32EB8D1}" type="slidenum">
              <a:rPr lang="en-US" smtClean="0"/>
              <a:t>‹#›</a:t>
            </a:fld>
            <a:endParaRPr lang="en-US" dirty="0"/>
          </a:p>
        </p:txBody>
      </p:sp>
    </p:spTree>
    <p:extLst>
      <p:ext uri="{BB962C8B-B14F-4D97-AF65-F5344CB8AC3E}">
        <p14:creationId xmlns:p14="http://schemas.microsoft.com/office/powerpoint/2010/main" val="308355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FB65-A3EF-289F-C4B4-62129E777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DAC78A-5B3C-95A2-129A-7FC515D2E6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8FC882-FA52-1AEF-81A0-E34A2E5A56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70875-3EFA-9FDE-BA3F-06E3809E2109}"/>
              </a:ext>
            </a:extLst>
          </p:cNvPr>
          <p:cNvSpPr>
            <a:spLocks noGrp="1"/>
          </p:cNvSpPr>
          <p:nvPr>
            <p:ph type="dt" sz="half" idx="10"/>
          </p:nvPr>
        </p:nvSpPr>
        <p:spPr/>
        <p:txBody>
          <a:bodyPr/>
          <a:lstStyle/>
          <a:p>
            <a:fld id="{3154D872-5D49-4E6D-B96B-9742A0817446}" type="datetimeFigureOut">
              <a:rPr lang="en-US" smtClean="0"/>
              <a:t>05/26/2026</a:t>
            </a:fld>
            <a:endParaRPr lang="en-US" dirty="0"/>
          </a:p>
        </p:txBody>
      </p:sp>
      <p:sp>
        <p:nvSpPr>
          <p:cNvPr id="6" name="Footer Placeholder 5">
            <a:extLst>
              <a:ext uri="{FF2B5EF4-FFF2-40B4-BE49-F238E27FC236}">
                <a16:creationId xmlns:a16="http://schemas.microsoft.com/office/drawing/2014/main" id="{9F47100F-ED79-28D1-ACE9-82A203DFFD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5FDFE4-2C0A-DF10-4AC4-6424ADA8E868}"/>
              </a:ext>
            </a:extLst>
          </p:cNvPr>
          <p:cNvSpPr>
            <a:spLocks noGrp="1"/>
          </p:cNvSpPr>
          <p:nvPr>
            <p:ph type="sldNum" sz="quarter" idx="12"/>
          </p:nvPr>
        </p:nvSpPr>
        <p:spPr/>
        <p:txBody>
          <a:bodyPr/>
          <a:lstStyle/>
          <a:p>
            <a:fld id="{1F980FCA-8F4E-4BB0-8D78-98C5C32EB8D1}" type="slidenum">
              <a:rPr lang="en-US" smtClean="0"/>
              <a:t>‹#›</a:t>
            </a:fld>
            <a:endParaRPr lang="en-US" dirty="0"/>
          </a:p>
        </p:txBody>
      </p:sp>
    </p:spTree>
    <p:extLst>
      <p:ext uri="{BB962C8B-B14F-4D97-AF65-F5344CB8AC3E}">
        <p14:creationId xmlns:p14="http://schemas.microsoft.com/office/powerpoint/2010/main" val="373311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D78A-6D49-CFA5-98A1-5ED9BE3A7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A25A0F-6A02-A166-2F48-41680C5DB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E000B69-BCE4-0C26-B535-1854DE7B8A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37E13-6E13-C418-FF4E-6047C7606D48}"/>
              </a:ext>
            </a:extLst>
          </p:cNvPr>
          <p:cNvSpPr>
            <a:spLocks noGrp="1"/>
          </p:cNvSpPr>
          <p:nvPr>
            <p:ph type="dt" sz="half" idx="10"/>
          </p:nvPr>
        </p:nvSpPr>
        <p:spPr/>
        <p:txBody>
          <a:bodyPr/>
          <a:lstStyle/>
          <a:p>
            <a:fld id="{3154D872-5D49-4E6D-B96B-9742A0817446}" type="datetimeFigureOut">
              <a:rPr lang="en-US" smtClean="0"/>
              <a:t>05/26/2026</a:t>
            </a:fld>
            <a:endParaRPr lang="en-US" dirty="0"/>
          </a:p>
        </p:txBody>
      </p:sp>
      <p:sp>
        <p:nvSpPr>
          <p:cNvPr id="6" name="Footer Placeholder 5">
            <a:extLst>
              <a:ext uri="{FF2B5EF4-FFF2-40B4-BE49-F238E27FC236}">
                <a16:creationId xmlns:a16="http://schemas.microsoft.com/office/drawing/2014/main" id="{EF1D73C5-B675-0153-D98B-F603F5794E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3540AD-5575-DC3A-C0A3-45FD5952AAE2}"/>
              </a:ext>
            </a:extLst>
          </p:cNvPr>
          <p:cNvSpPr>
            <a:spLocks noGrp="1"/>
          </p:cNvSpPr>
          <p:nvPr>
            <p:ph type="sldNum" sz="quarter" idx="12"/>
          </p:nvPr>
        </p:nvSpPr>
        <p:spPr/>
        <p:txBody>
          <a:bodyPr/>
          <a:lstStyle/>
          <a:p>
            <a:fld id="{1F980FCA-8F4E-4BB0-8D78-98C5C32EB8D1}" type="slidenum">
              <a:rPr lang="en-US" smtClean="0"/>
              <a:t>‹#›</a:t>
            </a:fld>
            <a:endParaRPr lang="en-US" dirty="0"/>
          </a:p>
        </p:txBody>
      </p:sp>
    </p:spTree>
    <p:extLst>
      <p:ext uri="{BB962C8B-B14F-4D97-AF65-F5344CB8AC3E}">
        <p14:creationId xmlns:p14="http://schemas.microsoft.com/office/powerpoint/2010/main" val="268500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7C511-5A6F-1B7E-ED13-FEB1B59EC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44F690-5B49-0D12-CDDE-3A50AEBD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9F8DC-FEE7-611F-3F07-8BED823B6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54D872-5D49-4E6D-B96B-9742A0817446}" type="datetimeFigureOut">
              <a:rPr lang="en-US" smtClean="0"/>
              <a:t>05/26/2026</a:t>
            </a:fld>
            <a:endParaRPr lang="en-US" dirty="0"/>
          </a:p>
        </p:txBody>
      </p:sp>
      <p:sp>
        <p:nvSpPr>
          <p:cNvPr id="5" name="Footer Placeholder 4">
            <a:extLst>
              <a:ext uri="{FF2B5EF4-FFF2-40B4-BE49-F238E27FC236}">
                <a16:creationId xmlns:a16="http://schemas.microsoft.com/office/drawing/2014/main" id="{BDAF8AF6-3527-1CE3-468A-8F7FEC58FE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D3790CB-8D66-4F2E-F208-F162AEF044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80FCA-8F4E-4BB0-8D78-98C5C32EB8D1}" type="slidenum">
              <a:rPr lang="en-US" smtClean="0"/>
              <a:t>‹#›</a:t>
            </a:fld>
            <a:endParaRPr lang="en-US" dirty="0"/>
          </a:p>
        </p:txBody>
      </p:sp>
    </p:spTree>
    <p:extLst>
      <p:ext uri="{BB962C8B-B14F-4D97-AF65-F5344CB8AC3E}">
        <p14:creationId xmlns:p14="http://schemas.microsoft.com/office/powerpoint/2010/main" val="302200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C38CD1F2-2CDE-4B42-BB23-EC7686F92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E9827173-10F7-4BE6-8CC8-39A46D781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60FB2829-9E66-4DBD-BC15-FC5D73246D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6" name="Oval 45">
              <a:extLst>
                <a:ext uri="{FF2B5EF4-FFF2-40B4-BE49-F238E27FC236}">
                  <a16:creationId xmlns:a16="http://schemas.microsoft.com/office/drawing/2014/main" id="{E9EE2A32-8611-4375-B6B1-468FAD682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C77E1DA0-3927-4F35-B8A3-D5D5563757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F7BAA08B-588E-406F-899B-A6A7FC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48">
              <a:extLst>
                <a:ext uri="{FF2B5EF4-FFF2-40B4-BE49-F238E27FC236}">
                  <a16:creationId xmlns:a16="http://schemas.microsoft.com/office/drawing/2014/main" id="{A8AA7C41-B331-402E-9453-95B3B8273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49">
              <a:extLst>
                <a:ext uri="{FF2B5EF4-FFF2-40B4-BE49-F238E27FC236}">
                  <a16:creationId xmlns:a16="http://schemas.microsoft.com/office/drawing/2014/main" id="{A7060B3E-946D-4885-9B86-1D445209EB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50">
              <a:extLst>
                <a:ext uri="{FF2B5EF4-FFF2-40B4-BE49-F238E27FC236}">
                  <a16:creationId xmlns:a16="http://schemas.microsoft.com/office/drawing/2014/main" id="{E3046747-F284-4990-9ECA-3DF2C6E08B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Rectangle 52">
            <a:extLst>
              <a:ext uri="{FF2B5EF4-FFF2-40B4-BE49-F238E27FC236}">
                <a16:creationId xmlns:a16="http://schemas.microsoft.com/office/drawing/2014/main" id="{21301226-F3C6-4744-94AE-2460B381D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2C0188-2CF7-0727-E603-BB55502A7AB4}"/>
              </a:ext>
            </a:extLst>
          </p:cNvPr>
          <p:cNvSpPr>
            <a:spLocks noGrp="1"/>
          </p:cNvSpPr>
          <p:nvPr>
            <p:ph type="ctrTitle"/>
          </p:nvPr>
        </p:nvSpPr>
        <p:spPr>
          <a:xfrm>
            <a:off x="629640" y="630935"/>
            <a:ext cx="5107366" cy="2096769"/>
          </a:xfrm>
          <a:noFill/>
        </p:spPr>
        <p:txBody>
          <a:bodyPr anchor="t">
            <a:normAutofit/>
          </a:bodyPr>
          <a:lstStyle/>
          <a:p>
            <a:pPr algn="l"/>
            <a:r>
              <a:rPr lang="en-US" sz="4800" dirty="0">
                <a:solidFill>
                  <a:schemeClr val="bg1"/>
                </a:solidFill>
              </a:rPr>
              <a:t>March Meeting</a:t>
            </a:r>
          </a:p>
        </p:txBody>
      </p:sp>
      <p:sp>
        <p:nvSpPr>
          <p:cNvPr id="55" name="Rectangle 54">
            <a:extLst>
              <a:ext uri="{FF2B5EF4-FFF2-40B4-BE49-F238E27FC236}">
                <a16:creationId xmlns:a16="http://schemas.microsoft.com/office/drawing/2014/main" id="{4EC57637-D435-4155-993A-0E3A8BBBA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id="{0B81AE96-B9C7-4679-BC62-F2C79F2E8F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58" name="Straight Connector 57">
              <a:extLst>
                <a:ext uri="{FF2B5EF4-FFF2-40B4-BE49-F238E27FC236}">
                  <a16:creationId xmlns:a16="http://schemas.microsoft.com/office/drawing/2014/main" id="{BD4225F6-B312-47D5-8299-988BD17E0E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3C04A86-BCAE-473C-B18D-88FD5627C4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2CCD134-9351-4847-8741-FF5EAB4705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1470C83-08EE-4959-BA0A-F8846F524E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76A323F3-D689-1311-85A8-1F79695AA066}"/>
              </a:ext>
            </a:extLst>
          </p:cNvPr>
          <p:cNvSpPr>
            <a:spLocks noGrp="1"/>
          </p:cNvSpPr>
          <p:nvPr>
            <p:ph type="subTitle" idx="1"/>
          </p:nvPr>
        </p:nvSpPr>
        <p:spPr>
          <a:xfrm>
            <a:off x="6143158" y="630935"/>
            <a:ext cx="5266365" cy="2096771"/>
          </a:xfrm>
          <a:noFill/>
        </p:spPr>
        <p:txBody>
          <a:bodyPr anchor="t">
            <a:normAutofit/>
          </a:bodyPr>
          <a:lstStyle/>
          <a:p>
            <a:pPr algn="l"/>
            <a:r>
              <a:rPr lang="en-US" dirty="0">
                <a:solidFill>
                  <a:schemeClr val="bg1"/>
                </a:solidFill>
              </a:rPr>
              <a:t>Team Meeting &amp; 700 Governors Drive </a:t>
            </a:r>
          </a:p>
          <a:p>
            <a:pPr algn="l"/>
            <a:r>
              <a:rPr lang="en-US" dirty="0">
                <a:solidFill>
                  <a:schemeClr val="bg1"/>
                </a:solidFill>
              </a:rPr>
              <a:t>03-25-2026 10:00 AM</a:t>
            </a:r>
          </a:p>
        </p:txBody>
      </p:sp>
      <p:grpSp>
        <p:nvGrpSpPr>
          <p:cNvPr id="63" name="Group 62">
            <a:extLst>
              <a:ext uri="{FF2B5EF4-FFF2-40B4-BE49-F238E27FC236}">
                <a16:creationId xmlns:a16="http://schemas.microsoft.com/office/drawing/2014/main" id="{DBFD3A89-3666-47FE-913F-6C75228F5D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64" name="Straight Connector 63">
              <a:extLst>
                <a:ext uri="{FF2B5EF4-FFF2-40B4-BE49-F238E27FC236}">
                  <a16:creationId xmlns:a16="http://schemas.microsoft.com/office/drawing/2014/main" id="{AD6B60E5-039C-4E82-9B5C-984D6C46E1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D05E89-A5D2-4DC0-B6B1-298EF0EF0A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337967A-8AB7-47D5-A75E-6341730E99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A068AD4-624D-4314-8C86-A3C0C3378C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5F3F91F7-6272-356F-3EBE-BE15264E3741}"/>
              </a:ext>
            </a:extLst>
          </p:cNvPr>
          <p:cNvPicPr/>
          <p:nvPr/>
        </p:nvPicPr>
        <p:blipFill rotWithShape="1">
          <a:blip r:embed="rId2"/>
          <a:srcRect l="8333" r="1" b="1"/>
          <a:stretch/>
        </p:blipFill>
        <p:spPr>
          <a:xfrm>
            <a:off x="631359" y="2892079"/>
            <a:ext cx="10843065" cy="3252909"/>
          </a:xfrm>
          <a:prstGeom prst="rect">
            <a:avLst/>
          </a:prstGeom>
        </p:spPr>
      </p:pic>
      <p:grpSp>
        <p:nvGrpSpPr>
          <p:cNvPr id="69" name="Group 68">
            <a:extLst>
              <a:ext uri="{FF2B5EF4-FFF2-40B4-BE49-F238E27FC236}">
                <a16:creationId xmlns:a16="http://schemas.microsoft.com/office/drawing/2014/main" id="{ACA2F7C3-1A69-44EE-A8B6-A4552E2C84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5716" y="3029889"/>
            <a:ext cx="304800" cy="429768"/>
            <a:chOff x="215328" y="-46937"/>
            <a:chExt cx="304800" cy="2773841"/>
          </a:xfrm>
        </p:grpSpPr>
        <p:cxnSp>
          <p:nvCxnSpPr>
            <p:cNvPr id="70" name="Straight Connector 69">
              <a:extLst>
                <a:ext uri="{FF2B5EF4-FFF2-40B4-BE49-F238E27FC236}">
                  <a16:creationId xmlns:a16="http://schemas.microsoft.com/office/drawing/2014/main" id="{6E44AF4D-8873-43B3-8E29-803B7720EA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AE89E8A-BD14-4974-818A-D8382DCD4D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21B80B9-448B-4363-9DD7-C074AB2AD7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DA34E7-83FB-4CAA-94F3-CEF086907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26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31DE2-06C3-92D7-775C-FE72F038AFF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E85F9C8-20C9-0FC9-31FD-3F41D90D878F}"/>
              </a:ext>
            </a:extLst>
          </p:cNvPr>
          <p:cNvPicPr>
            <a:picLocks noChangeAspect="1"/>
          </p:cNvPicPr>
          <p:nvPr/>
        </p:nvPicPr>
        <p:blipFill>
          <a:blip r:embed="rId2"/>
          <a:srcRect r="2" b="3815"/>
          <a:stretch>
            <a:fillRect/>
          </a:stretch>
        </p:blipFill>
        <p:spPr>
          <a:xfrm>
            <a:off x="-1" y="-2"/>
            <a:ext cx="8804892" cy="6858002"/>
          </a:xfrm>
          <a:prstGeom prst="rect">
            <a:avLst/>
          </a:prstGeom>
        </p:spPr>
      </p:pic>
      <p:sp>
        <p:nvSpPr>
          <p:cNvPr id="3" name="Content Placeholder 2">
            <a:extLst>
              <a:ext uri="{FF2B5EF4-FFF2-40B4-BE49-F238E27FC236}">
                <a16:creationId xmlns:a16="http://schemas.microsoft.com/office/drawing/2014/main" id="{0C17B766-1CEE-AD21-50B6-4E7FF51F377E}"/>
              </a:ext>
            </a:extLst>
          </p:cNvPr>
          <p:cNvSpPr>
            <a:spLocks noGrp="1"/>
          </p:cNvSpPr>
          <p:nvPr>
            <p:ph idx="1"/>
          </p:nvPr>
        </p:nvSpPr>
        <p:spPr>
          <a:xfrm>
            <a:off x="8998525" y="1381100"/>
            <a:ext cx="2999841" cy="3091932"/>
          </a:xfrm>
        </p:spPr>
        <p:txBody>
          <a:bodyPr vert="horz" lIns="91440" tIns="45720" rIns="91440" bIns="45720" rtlCol="0" anchor="ctr">
            <a:normAutofit/>
          </a:bodyPr>
          <a:lstStyle/>
          <a:p>
            <a:pPr marL="0" indent="0">
              <a:buNone/>
            </a:pPr>
            <a:r>
              <a:rPr lang="en-US" sz="2000" b="1" dirty="0">
                <a:latin typeface="Arial Black"/>
              </a:rPr>
              <a:t>Predicted coverage from Wyoming towers into South Dakota using ISSI auto roam.</a:t>
            </a:r>
            <a:endParaRPr lang="en-US" sz="2000" b="1" dirty="0">
              <a:latin typeface="Arial Black" panose="020B0A04020102020204" pitchFamily="34" charset="0"/>
            </a:endParaRPr>
          </a:p>
        </p:txBody>
      </p:sp>
    </p:spTree>
    <p:extLst>
      <p:ext uri="{BB962C8B-B14F-4D97-AF65-F5344CB8AC3E}">
        <p14:creationId xmlns:p14="http://schemas.microsoft.com/office/powerpoint/2010/main" val="178343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F7DDCC-9E1D-7B63-022F-69ECBD5D58D5}"/>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FF5D36D-FA15-6377-90BF-9BED76B27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EEDCA1-3304-E8E2-F1B2-C3024A115939}"/>
              </a:ext>
            </a:extLst>
          </p:cNvPr>
          <p:cNvSpPr>
            <a:spLocks noGrp="1"/>
          </p:cNvSpPr>
          <p:nvPr>
            <p:ph type="title"/>
          </p:nvPr>
        </p:nvSpPr>
        <p:spPr>
          <a:xfrm>
            <a:off x="1136397" y="502021"/>
            <a:ext cx="4959603" cy="876403"/>
          </a:xfrm>
        </p:spPr>
        <p:txBody>
          <a:bodyPr anchor="b">
            <a:normAutofit fontScale="90000"/>
          </a:bodyPr>
          <a:lstStyle/>
          <a:p>
            <a:r>
              <a:rPr lang="en-US" sz="4000" dirty="0"/>
              <a:t>New Business (Continued)</a:t>
            </a:r>
          </a:p>
        </p:txBody>
      </p:sp>
      <p:sp>
        <p:nvSpPr>
          <p:cNvPr id="3" name="Content Placeholder 2">
            <a:extLst>
              <a:ext uri="{FF2B5EF4-FFF2-40B4-BE49-F238E27FC236}">
                <a16:creationId xmlns:a16="http://schemas.microsoft.com/office/drawing/2014/main" id="{79BE661D-2CCC-DD46-7A8A-8DA3D0DE3255}"/>
              </a:ext>
            </a:extLst>
          </p:cNvPr>
          <p:cNvSpPr>
            <a:spLocks noGrp="1"/>
          </p:cNvSpPr>
          <p:nvPr>
            <p:ph idx="1"/>
          </p:nvPr>
        </p:nvSpPr>
        <p:spPr>
          <a:xfrm>
            <a:off x="88548" y="1542197"/>
            <a:ext cx="4760092" cy="4700947"/>
          </a:xfrm>
        </p:spPr>
        <p:txBody>
          <a:bodyPr anchor="t">
            <a:normAutofit fontScale="55000" lnSpcReduction="20000"/>
          </a:bodyPr>
          <a:lstStyle/>
          <a:p>
            <a:pPr marL="342900" indent="-342900">
              <a:buAutoNum type="arabicPeriod" startAt="7"/>
            </a:pPr>
            <a:r>
              <a:rPr lang="en-US" sz="3200" b="1" dirty="0"/>
              <a:t>Non-Mission Critical state radio user policy</a:t>
            </a:r>
          </a:p>
          <a:p>
            <a:r>
              <a:rPr lang="en-US" sz="2000" b="1" dirty="0">
                <a:effectLst/>
                <a:ea typeface="Calibri" panose="020F0502020204030204" pitchFamily="34" charset="0"/>
              </a:rPr>
              <a:t>The purpose of this policy is to define best practices and establish guidelines for non-mission critical users of the South Dakota State Radio system.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rPr>
              <a:t>Applies to users such as transits, transportation, public works</a:t>
            </a:r>
            <a:r>
              <a:rPr lang="en-US" sz="2000" b="1" dirty="0">
                <a:solidFill>
                  <a:prstClr val="black"/>
                </a:solidFill>
                <a:ea typeface="Calibri" panose="020F0502020204030204"/>
                <a:cs typeface="Calibri" panose="020F0502020204030204"/>
              </a:rPr>
              <a:t> </a:t>
            </a:r>
            <a:r>
              <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rPr>
              <a:t>departments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rPr>
              <a:t>Limit access to high utilization tower sites by </a:t>
            </a:r>
            <a:r>
              <a:rPr kumimoji="0" lang="en-US" sz="2000" b="1" i="0" u="none" strike="noStrike" kern="1200" cap="none" spc="0" normalizeH="0" baseline="0" noProof="0" dirty="0" err="1">
                <a:ln>
                  <a:noFill/>
                </a:ln>
                <a:solidFill>
                  <a:prstClr val="black"/>
                </a:solidFill>
                <a:effectLst/>
                <a:uLnTx/>
                <a:uFillTx/>
                <a:ea typeface="Calibri" panose="020F0502020204030204"/>
                <a:cs typeface="Calibri" panose="020F0502020204030204"/>
              </a:rPr>
              <a:t>talkgroups</a:t>
            </a:r>
            <a:endPar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rPr>
              <a:t>Limit ability to roam statewide (regionalized access)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rPr>
              <a:t>Limit access during emergency operations and special events (Sturgis)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rPr>
              <a:t>Amend policy that all radios on the state radio system must have INT and SPECIAL OPS </a:t>
            </a:r>
            <a:r>
              <a:rPr kumimoji="0" lang="en-US" sz="2000" b="1" i="0" u="none" strike="noStrike" kern="1200" cap="none" spc="0" normalizeH="0" baseline="0" noProof="0" dirty="0" err="1">
                <a:ln>
                  <a:noFill/>
                </a:ln>
                <a:solidFill>
                  <a:prstClr val="black"/>
                </a:solidFill>
                <a:effectLst/>
                <a:uLnTx/>
                <a:uFillTx/>
                <a:ea typeface="Calibri" panose="020F0502020204030204"/>
                <a:cs typeface="Calibri" panose="020F0502020204030204"/>
              </a:rPr>
              <a:t>Talkgroups</a:t>
            </a:r>
            <a:r>
              <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rPr>
              <a:t> to eliminate access to INT </a:t>
            </a:r>
            <a:r>
              <a:rPr kumimoji="0" lang="en-US" sz="2000" b="1" i="0" u="none" strike="noStrike" kern="1200" cap="none" spc="0" normalizeH="0" baseline="0" noProof="0" dirty="0" err="1">
                <a:ln>
                  <a:noFill/>
                </a:ln>
                <a:solidFill>
                  <a:prstClr val="black"/>
                </a:solidFill>
                <a:effectLst/>
                <a:uLnTx/>
                <a:uFillTx/>
                <a:ea typeface="Calibri" panose="020F0502020204030204"/>
                <a:cs typeface="Calibri" panose="020F0502020204030204"/>
              </a:rPr>
              <a:t>talkgroups</a:t>
            </a:r>
            <a:r>
              <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rPr>
              <a:t> by non-mission critical users to SPECIAL OPS only and their specific assigned </a:t>
            </a:r>
            <a:r>
              <a:rPr kumimoji="0" lang="en-US" sz="2000" b="1" i="0" u="none" strike="noStrike" kern="1200" cap="none" spc="0" normalizeH="0" baseline="0" noProof="0" dirty="0" err="1">
                <a:ln>
                  <a:noFill/>
                </a:ln>
                <a:solidFill>
                  <a:prstClr val="black"/>
                </a:solidFill>
                <a:effectLst/>
                <a:uLnTx/>
                <a:uFillTx/>
                <a:ea typeface="Calibri" panose="020F0502020204030204"/>
                <a:cs typeface="Calibri" panose="020F0502020204030204"/>
              </a:rPr>
              <a:t>talkgroups</a:t>
            </a:r>
            <a:endPar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rPr>
              <a:t>Lower priority on non-mission critical </a:t>
            </a:r>
            <a:r>
              <a:rPr kumimoji="0" lang="en-US" sz="2000" b="1" i="0" u="none" strike="noStrike" kern="1200" cap="none" spc="0" normalizeH="0" baseline="0" noProof="0" dirty="0" err="1">
                <a:ln>
                  <a:noFill/>
                </a:ln>
                <a:solidFill>
                  <a:prstClr val="black"/>
                </a:solidFill>
                <a:effectLst/>
                <a:uLnTx/>
                <a:uFillTx/>
                <a:ea typeface="Calibri" panose="020F0502020204030204"/>
                <a:cs typeface="Calibri" panose="020F0502020204030204"/>
              </a:rPr>
              <a:t>talkgroups</a:t>
            </a:r>
            <a:endPar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rPr>
              <a:t>Priority will be determined by </a:t>
            </a:r>
            <a:r>
              <a:rPr kumimoji="0" lang="en-US" sz="2000" b="1" i="0" u="none" strike="noStrike" kern="1200" cap="none" spc="0" normalizeH="0" baseline="0" noProof="0" dirty="0" err="1">
                <a:ln>
                  <a:noFill/>
                </a:ln>
                <a:solidFill>
                  <a:prstClr val="black"/>
                </a:solidFill>
                <a:effectLst/>
                <a:uLnTx/>
                <a:uFillTx/>
                <a:ea typeface="Calibri" panose="020F0502020204030204"/>
                <a:cs typeface="Calibri" panose="020F0502020204030204"/>
              </a:rPr>
              <a:t>talkgroup</a:t>
            </a:r>
            <a:r>
              <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rPr>
              <a:t> access, not radio specific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rPr>
              <a:t>Discuss potential to limit access to state radio RF system by non state agency, non-mission critical users by requiring the use of LTE/WIFI only devices in next 4 years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rPr>
              <a:t>These efforts will ensure availability of radio resources during high utilization to mission critical responders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b="1" dirty="0">
                <a:solidFill>
                  <a:prstClr val="black"/>
                </a:solidFill>
                <a:ea typeface="Calibri" panose="020F0502020204030204"/>
                <a:cs typeface="Calibri" panose="020F0502020204030204"/>
              </a:rPr>
              <a:t>MNHA PARATRAN #16, RIVRCTY C #27, MNHA TRANSIT #32 in utilization across all </a:t>
            </a:r>
            <a:r>
              <a:rPr lang="en-US" sz="2000" b="1" dirty="0" err="1">
                <a:solidFill>
                  <a:prstClr val="black"/>
                </a:solidFill>
                <a:ea typeface="Calibri" panose="020F0502020204030204"/>
                <a:cs typeface="Calibri" panose="020F0502020204030204"/>
              </a:rPr>
              <a:t>Talkgroups</a:t>
            </a:r>
            <a:endParaRPr lang="en-US" sz="2000" b="1" dirty="0">
              <a:solidFill>
                <a:prstClr val="black"/>
              </a:solidFill>
              <a:ea typeface="Calibri" panose="020F0502020204030204"/>
              <a:cs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b="1" dirty="0">
                <a:solidFill>
                  <a:prstClr val="black"/>
                </a:solidFill>
                <a:ea typeface="Calibri" panose="020F0502020204030204"/>
                <a:cs typeface="Calibri" panose="020F0502020204030204"/>
              </a:rPr>
              <a:t>Inefficient dispatch practices/capabilities – mostly base radios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rPr>
              <a:t>No cost sharing for State Radio system </a:t>
            </a:r>
            <a:r>
              <a:rPr lang="en-US" sz="2000" b="1" dirty="0">
                <a:solidFill>
                  <a:prstClr val="black"/>
                </a:solidFill>
                <a:ea typeface="Calibri" panose="020F0502020204030204"/>
                <a:cs typeface="Calibri" panose="020F0502020204030204"/>
              </a:rPr>
              <a:t>use currently</a:t>
            </a:r>
            <a:endParaRPr kumimoji="0" lang="en-US" sz="2000" b="1" i="0" u="none" strike="noStrike" kern="1200" cap="none" spc="0" normalizeH="0" baseline="0" noProof="0" dirty="0">
              <a:ln>
                <a:noFill/>
              </a:ln>
              <a:solidFill>
                <a:prstClr val="black"/>
              </a:solidFill>
              <a:effectLst/>
              <a:uLnTx/>
              <a:uFillTx/>
              <a:ea typeface="Calibri" panose="020F0502020204030204"/>
              <a:cs typeface="Calibri" panose="020F0502020204030204"/>
            </a:endParaRPr>
          </a:p>
          <a:p>
            <a:pPr lvl="1"/>
            <a:endParaRPr lang="en-US" sz="1600" dirty="0">
              <a:ea typeface="Calibri"/>
              <a:cs typeface="Calibri"/>
            </a:endParaRPr>
          </a:p>
          <a:p>
            <a:endParaRPr lang="en-US" sz="1300" dirty="0">
              <a:latin typeface="+mj-lt"/>
            </a:endParaRPr>
          </a:p>
          <a:p>
            <a:endParaRPr lang="en-US" sz="1300" dirty="0"/>
          </a:p>
        </p:txBody>
      </p:sp>
      <p:sp>
        <p:nvSpPr>
          <p:cNvPr id="22" name="Rectangle 21">
            <a:extLst>
              <a:ext uri="{FF2B5EF4-FFF2-40B4-BE49-F238E27FC236}">
                <a16:creationId xmlns:a16="http://schemas.microsoft.com/office/drawing/2014/main" id="{60052D1B-22D3-DA03-6A15-B0B6433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BC94EF7A-491B-1AC1-AB85-F623EAFD7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A316F115-C008-33F2-D049-071A6EC59838}"/>
              </a:ext>
            </a:extLst>
          </p:cNvPr>
          <p:cNvPicPr>
            <a:picLocks noChangeAspect="1"/>
          </p:cNvPicPr>
          <p:nvPr/>
        </p:nvPicPr>
        <p:blipFill>
          <a:blip r:embed="rId2"/>
          <a:stretch>
            <a:fillRect/>
          </a:stretch>
        </p:blipFill>
        <p:spPr>
          <a:xfrm>
            <a:off x="4848640" y="953193"/>
            <a:ext cx="7132771" cy="487679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9886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FCAE81-2A97-4A08-A7CA-0AA784E9163A}"/>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A4AD9-C6FD-ADE5-3185-1B1AFFEF2CBF}"/>
              </a:ext>
            </a:extLst>
          </p:cNvPr>
          <p:cNvSpPr>
            <a:spLocks noGrp="1"/>
          </p:cNvSpPr>
          <p:nvPr>
            <p:ph type="title"/>
          </p:nvPr>
        </p:nvSpPr>
        <p:spPr>
          <a:xfrm>
            <a:off x="838199" y="548464"/>
            <a:ext cx="3807187" cy="2228074"/>
          </a:xfrm>
        </p:spPr>
        <p:txBody>
          <a:bodyPr>
            <a:normAutofit/>
          </a:bodyPr>
          <a:lstStyle/>
          <a:p>
            <a:r>
              <a:rPr lang="en-US" sz="4000"/>
              <a:t>New Business (Continued)</a:t>
            </a:r>
          </a:p>
        </p:txBody>
      </p:sp>
      <p:sp>
        <p:nvSpPr>
          <p:cNvPr id="3" name="Content Placeholder 2">
            <a:extLst>
              <a:ext uri="{FF2B5EF4-FFF2-40B4-BE49-F238E27FC236}">
                <a16:creationId xmlns:a16="http://schemas.microsoft.com/office/drawing/2014/main" id="{BDACAD99-D01C-FBBA-7DCC-E6DB39C8194C}"/>
              </a:ext>
            </a:extLst>
          </p:cNvPr>
          <p:cNvSpPr>
            <a:spLocks noGrp="1"/>
          </p:cNvSpPr>
          <p:nvPr>
            <p:ph idx="1"/>
          </p:nvPr>
        </p:nvSpPr>
        <p:spPr>
          <a:xfrm>
            <a:off x="838201" y="2962279"/>
            <a:ext cx="3799425" cy="3143241"/>
          </a:xfrm>
        </p:spPr>
        <p:txBody>
          <a:bodyPr>
            <a:normAutofit fontScale="92500" lnSpcReduction="20000"/>
          </a:bodyPr>
          <a:lstStyle/>
          <a:p>
            <a:pPr marL="0" indent="0">
              <a:buNone/>
            </a:pPr>
            <a:r>
              <a:rPr lang="en-US" sz="1600" b="1" dirty="0">
                <a:latin typeface="+mj-lt"/>
                <a:ea typeface="+mn-lt"/>
                <a:cs typeface="+mn-lt"/>
              </a:rPr>
              <a:t>8. PSAP Consoles update – Jason Husby</a:t>
            </a:r>
          </a:p>
          <a:p>
            <a:r>
              <a:rPr lang="en-US" sz="1600" b="1" dirty="0">
                <a:latin typeface="+mj-lt"/>
                <a:ea typeface="+mn-lt"/>
                <a:cs typeface="+mn-lt"/>
              </a:rPr>
              <a:t>Winner</a:t>
            </a:r>
          </a:p>
          <a:p>
            <a:r>
              <a:rPr lang="en-US" sz="1600" b="1" dirty="0">
                <a:latin typeface="+mj-lt"/>
                <a:ea typeface="+mn-lt"/>
                <a:cs typeface="+mn-lt"/>
              </a:rPr>
              <a:t>911 updates</a:t>
            </a:r>
          </a:p>
          <a:p>
            <a:pPr marL="0" indent="0">
              <a:buNone/>
            </a:pPr>
            <a:endParaRPr lang="en-US" sz="1600" b="1" dirty="0">
              <a:latin typeface="+mj-lt"/>
              <a:ea typeface="+mn-lt"/>
              <a:cs typeface="+mn-lt"/>
            </a:endParaRPr>
          </a:p>
          <a:p>
            <a:pPr marL="0" indent="0">
              <a:buNone/>
            </a:pPr>
            <a:r>
              <a:rPr lang="en-US" sz="1600" b="1" dirty="0">
                <a:latin typeface="+mj-lt"/>
                <a:ea typeface="+mn-lt"/>
                <a:cs typeface="+mn-lt"/>
              </a:rPr>
              <a:t>9. New Spearfish Tower site</a:t>
            </a:r>
          </a:p>
          <a:p>
            <a:r>
              <a:rPr lang="en-US" sz="1600" b="1" dirty="0">
                <a:latin typeface="+mj-lt"/>
                <a:ea typeface="+mn-lt"/>
                <a:cs typeface="+mn-lt"/>
              </a:rPr>
              <a:t>Live mid-February</a:t>
            </a:r>
          </a:p>
          <a:p>
            <a:r>
              <a:rPr lang="en-US" sz="1600" b="1" dirty="0">
                <a:latin typeface="+mj-lt"/>
                <a:ea typeface="+mn-lt"/>
                <a:cs typeface="+mn-lt"/>
              </a:rPr>
              <a:t>Mobile Coverage along I90</a:t>
            </a:r>
          </a:p>
          <a:p>
            <a:r>
              <a:rPr lang="en-US" sz="1600" b="1" dirty="0">
                <a:latin typeface="+mj-lt"/>
                <a:ea typeface="+mn-lt"/>
                <a:cs typeface="+mn-lt"/>
              </a:rPr>
              <a:t>Enhanced coverage into Spearfish Canyon</a:t>
            </a:r>
          </a:p>
          <a:p>
            <a:r>
              <a:rPr lang="en-US" sz="1600" b="1" dirty="0">
                <a:latin typeface="+mj-lt"/>
                <a:ea typeface="+mn-lt"/>
                <a:cs typeface="+mn-lt"/>
              </a:rPr>
              <a:t>Outdoor portable coverage in Spearfish</a:t>
            </a:r>
          </a:p>
          <a:p>
            <a:r>
              <a:rPr lang="en-US" sz="1600" b="1" dirty="0">
                <a:latin typeface="+mj-lt"/>
                <a:ea typeface="+mn-lt"/>
                <a:cs typeface="+mn-lt"/>
              </a:rPr>
              <a:t>Map depicts mobile (dash mount) radio coverage</a:t>
            </a:r>
          </a:p>
          <a:p>
            <a:pPr marL="0" indent="0">
              <a:buNone/>
            </a:pPr>
            <a:endParaRPr lang="en-US" sz="1600" b="1" dirty="0">
              <a:latin typeface="+mj-lt"/>
              <a:ea typeface="+mn-lt"/>
              <a:cs typeface="+mn-lt"/>
            </a:endParaRPr>
          </a:p>
          <a:p>
            <a:pPr marL="0" indent="0">
              <a:buNone/>
            </a:pPr>
            <a:endParaRPr lang="en-US" sz="1600" dirty="0">
              <a:ea typeface="Calibri"/>
              <a:cs typeface="Calibri"/>
            </a:endParaRPr>
          </a:p>
          <a:p>
            <a:endParaRPr lang="en-US" sz="1600" dirty="0"/>
          </a:p>
          <a:p>
            <a:endParaRPr lang="en-US" sz="1600" dirty="0"/>
          </a:p>
        </p:txBody>
      </p:sp>
      <p:pic>
        <p:nvPicPr>
          <p:cNvPr id="6" name="Picture 5" descr="Map&#10;&#10;AI-generated content may be incorrect.">
            <a:extLst>
              <a:ext uri="{FF2B5EF4-FFF2-40B4-BE49-F238E27FC236}">
                <a16:creationId xmlns:a16="http://schemas.microsoft.com/office/drawing/2014/main" id="{AEA1B6F9-C563-97D8-17C7-FB87692AFA22}"/>
              </a:ext>
            </a:extLst>
          </p:cNvPr>
          <p:cNvPicPr>
            <a:picLocks noChangeAspect="1"/>
          </p:cNvPicPr>
          <p:nvPr/>
        </p:nvPicPr>
        <p:blipFill>
          <a:blip r:embed="rId2"/>
          <a:srcRect l="4085" r="1405" b="-1"/>
          <a:stretch>
            <a:fillRect/>
          </a:stretch>
        </p:blipFill>
        <p:spPr>
          <a:xfrm>
            <a:off x="5010386" y="10"/>
            <a:ext cx="7181613" cy="6857990"/>
          </a:xfrm>
          <a:prstGeom prst="rect">
            <a:avLst/>
          </a:prstGeom>
          <a:effectLst/>
        </p:spPr>
      </p:pic>
      <p:sp>
        <p:nvSpPr>
          <p:cNvPr id="11" name="Arrow: Right 10">
            <a:extLst>
              <a:ext uri="{FF2B5EF4-FFF2-40B4-BE49-F238E27FC236}">
                <a16:creationId xmlns:a16="http://schemas.microsoft.com/office/drawing/2014/main" id="{DBE21B63-673A-DDE6-37AF-CEBB60F4CD34}"/>
              </a:ext>
            </a:extLst>
          </p:cNvPr>
          <p:cNvSpPr/>
          <p:nvPr/>
        </p:nvSpPr>
        <p:spPr>
          <a:xfrm>
            <a:off x="7100047" y="4493172"/>
            <a:ext cx="945931" cy="409903"/>
          </a:xfrm>
          <a:prstGeom prst="right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44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A9EEDF-3283-7218-A5D7-43491BE0A95F}"/>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E759D9-A1BF-51CC-3DA7-21C695EA09EE}"/>
              </a:ext>
            </a:extLst>
          </p:cNvPr>
          <p:cNvPicPr>
            <a:picLocks noChangeAspect="1"/>
          </p:cNvPicPr>
          <p:nvPr/>
        </p:nvPicPr>
        <p:blipFill>
          <a:blip r:embed="rId2"/>
          <a:srcRect r="13993" b="2"/>
          <a:stretch>
            <a:fillRect/>
          </a:stretch>
        </p:blipFill>
        <p:spPr>
          <a:xfrm>
            <a:off x="2522356" y="10"/>
            <a:ext cx="9669642" cy="6857990"/>
          </a:xfrm>
          <a:prstGeom prst="rect">
            <a:avLst/>
          </a:prstGeom>
        </p:spPr>
      </p:pic>
      <p:sp>
        <p:nvSpPr>
          <p:cNvPr id="37" name="Rectangle 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67BFDD-5929-74A7-D5AA-971D7AF692D5}"/>
              </a:ext>
            </a:extLst>
          </p:cNvPr>
          <p:cNvSpPr>
            <a:spLocks noGrp="1"/>
          </p:cNvSpPr>
          <p:nvPr>
            <p:ph type="title"/>
          </p:nvPr>
        </p:nvSpPr>
        <p:spPr>
          <a:xfrm>
            <a:off x="838200" y="365125"/>
            <a:ext cx="3822189" cy="1899912"/>
          </a:xfrm>
        </p:spPr>
        <p:txBody>
          <a:bodyPr>
            <a:normAutofit/>
          </a:bodyPr>
          <a:lstStyle/>
          <a:p>
            <a:r>
              <a:rPr lang="en-US" sz="4000"/>
              <a:t>New Business (Continued)</a:t>
            </a:r>
          </a:p>
        </p:txBody>
      </p:sp>
      <p:sp>
        <p:nvSpPr>
          <p:cNvPr id="3" name="Content Placeholder 2">
            <a:extLst>
              <a:ext uri="{FF2B5EF4-FFF2-40B4-BE49-F238E27FC236}">
                <a16:creationId xmlns:a16="http://schemas.microsoft.com/office/drawing/2014/main" id="{AD322AC5-7AAD-23C5-CFCC-0FF3333713CF}"/>
              </a:ext>
            </a:extLst>
          </p:cNvPr>
          <p:cNvSpPr>
            <a:spLocks noGrp="1"/>
          </p:cNvSpPr>
          <p:nvPr>
            <p:ph idx="1"/>
          </p:nvPr>
        </p:nvSpPr>
        <p:spPr>
          <a:xfrm>
            <a:off x="838200" y="2434201"/>
            <a:ext cx="3822189" cy="3742762"/>
          </a:xfrm>
        </p:spPr>
        <p:txBody>
          <a:bodyPr>
            <a:normAutofit/>
          </a:bodyPr>
          <a:lstStyle/>
          <a:p>
            <a:pPr marL="0" indent="0">
              <a:buNone/>
            </a:pPr>
            <a:endParaRPr lang="en-US" sz="2000" dirty="0">
              <a:latin typeface="+mj-lt"/>
            </a:endParaRP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lang="en-US" sz="2000" b="1" dirty="0">
                <a:latin typeface="Calibri Light" panose="020F0302020204030204"/>
                <a:ea typeface="Calibri" panose="020F0502020204030204"/>
                <a:cs typeface="Calibri" panose="020F0502020204030204"/>
              </a:rPr>
              <a:t>10</a:t>
            </a:r>
            <a:r>
              <a:rPr kumimoji="0" lang="en-US" sz="2000" b="1" i="0" u="none" strike="noStrike" kern="1200" cap="none" spc="0" normalizeH="0" baseline="0" noProof="0" dirty="0">
                <a:ln>
                  <a:noFill/>
                </a:ln>
                <a:effectLst/>
                <a:uLnTx/>
                <a:uFillTx/>
                <a:latin typeface="Calibri Light" panose="020F0302020204030204"/>
                <a:ea typeface="Calibri" panose="020F0502020204030204"/>
                <a:cs typeface="Calibri" panose="020F0502020204030204"/>
              </a:rPr>
              <a:t>. </a:t>
            </a:r>
            <a:r>
              <a:rPr lang="en-US" sz="2000" b="1" dirty="0">
                <a:latin typeface="Calibri Light" panose="020F0302020204030204"/>
                <a:ea typeface="Calibri" panose="020F0502020204030204"/>
                <a:cs typeface="Calibri" panose="020F0502020204030204"/>
              </a:rPr>
              <a:t>Promotional Pricing on radios/consoles for 2026 – Katie Schloss</a:t>
            </a:r>
          </a:p>
          <a:p>
            <a:pPr>
              <a:defRPr/>
            </a:pPr>
            <a:r>
              <a:rPr kumimoji="0" lang="en-US" sz="2000" b="1" i="0" u="none" strike="noStrike" kern="1200" cap="none" spc="0" normalizeH="0" baseline="0" noProof="0" dirty="0">
                <a:ln>
                  <a:noFill/>
                </a:ln>
                <a:effectLst/>
                <a:uLnTx/>
                <a:uFillTx/>
                <a:latin typeface="Calibri Light" panose="020F0302020204030204"/>
                <a:ea typeface="Calibri" panose="020F0502020204030204"/>
                <a:cs typeface="Calibri" panose="020F0502020204030204"/>
              </a:rPr>
              <a:t>$35K off AXS Consoles through June</a:t>
            </a:r>
          </a:p>
          <a:p>
            <a:pPr>
              <a:defRPr/>
            </a:pPr>
            <a:r>
              <a:rPr lang="en-US" sz="2000" b="1" dirty="0">
                <a:latin typeface="Calibri Light" panose="020F0302020204030204"/>
                <a:ea typeface="Calibri" panose="020F0502020204030204"/>
                <a:cs typeface="Calibri" panose="020F0502020204030204"/>
              </a:rPr>
              <a:t>35% off N30, N50, N70, APX Next Radios in 2026</a:t>
            </a:r>
          </a:p>
          <a:p>
            <a:pPr>
              <a:defRPr/>
            </a:pPr>
            <a:r>
              <a:rPr lang="en-US" sz="2000" b="1" dirty="0">
                <a:latin typeface="Calibri Light" panose="020F0302020204030204"/>
                <a:ea typeface="Calibri" panose="020F0502020204030204"/>
                <a:cs typeface="Calibri" panose="020F0502020204030204"/>
              </a:rPr>
              <a:t>Use grant funds allocated for radios even if these are different make/model than applied for</a:t>
            </a:r>
            <a:endParaRPr kumimoji="0" lang="en-US" sz="2000" b="1" i="0" u="none" strike="noStrike" kern="1200" cap="none" spc="0" normalizeH="0" baseline="0" noProof="0" dirty="0">
              <a:ln>
                <a:noFill/>
              </a:ln>
              <a:effectLst/>
              <a:uLnTx/>
              <a:uFillTx/>
              <a:latin typeface="Calibri Light" panose="020F0302020204030204"/>
              <a:ea typeface="Calibri" panose="020F0502020204030204"/>
              <a:cs typeface="Calibri" panose="020F0502020204030204"/>
            </a:endParaRPr>
          </a:p>
          <a:p>
            <a:endParaRPr lang="en-US" sz="2000" dirty="0"/>
          </a:p>
        </p:txBody>
      </p:sp>
    </p:spTree>
    <p:extLst>
      <p:ext uri="{BB962C8B-B14F-4D97-AF65-F5344CB8AC3E}">
        <p14:creationId xmlns:p14="http://schemas.microsoft.com/office/powerpoint/2010/main" val="121567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8" name="Rectangle 17">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01A5B180-8C78-578E-3DB1-100119FC4771}"/>
              </a:ext>
            </a:extLst>
          </p:cNvPr>
          <p:cNvSpPr>
            <a:spLocks noGrp="1"/>
          </p:cNvSpPr>
          <p:nvPr>
            <p:ph type="title"/>
          </p:nvPr>
        </p:nvSpPr>
        <p:spPr>
          <a:xfrm>
            <a:off x="1371598" y="319314"/>
            <a:ext cx="9477377" cy="1030515"/>
          </a:xfrm>
        </p:spPr>
        <p:txBody>
          <a:bodyPr anchor="ctr">
            <a:normAutofit/>
          </a:bodyPr>
          <a:lstStyle/>
          <a:p>
            <a:r>
              <a:rPr lang="en-US" sz="4000" b="1" dirty="0">
                <a:solidFill>
                  <a:srgbClr val="FFFFFF"/>
                </a:solidFill>
              </a:rPr>
              <a:t>Organizational Reports</a:t>
            </a:r>
          </a:p>
        </p:txBody>
      </p:sp>
      <p:pic>
        <p:nvPicPr>
          <p:cNvPr id="8" name="Picture 7">
            <a:extLst>
              <a:ext uri="{FF2B5EF4-FFF2-40B4-BE49-F238E27FC236}">
                <a16:creationId xmlns:a16="http://schemas.microsoft.com/office/drawing/2014/main" id="{C698A471-E29B-279E-3622-152DD73C59F7}"/>
              </a:ext>
            </a:extLst>
          </p:cNvPr>
          <p:cNvPicPr>
            <a:picLocks noChangeAspect="1"/>
          </p:cNvPicPr>
          <p:nvPr/>
        </p:nvPicPr>
        <p:blipFill>
          <a:blip r:embed="rId2"/>
          <a:stretch>
            <a:fillRect/>
          </a:stretch>
        </p:blipFill>
        <p:spPr>
          <a:xfrm>
            <a:off x="4768479" y="1275477"/>
            <a:ext cx="7178417" cy="2153523"/>
          </a:xfrm>
          <a:prstGeom prst="rect">
            <a:avLst/>
          </a:prstGeom>
        </p:spPr>
      </p:pic>
      <p:sp>
        <p:nvSpPr>
          <p:cNvPr id="12" name="Content Placeholder 11">
            <a:extLst>
              <a:ext uri="{FF2B5EF4-FFF2-40B4-BE49-F238E27FC236}">
                <a16:creationId xmlns:a16="http://schemas.microsoft.com/office/drawing/2014/main" id="{2906E63E-901C-89DD-FA07-6E8B92D8F264}"/>
              </a:ext>
            </a:extLst>
          </p:cNvPr>
          <p:cNvSpPr>
            <a:spLocks noGrp="1"/>
          </p:cNvSpPr>
          <p:nvPr>
            <p:ph idx="1"/>
          </p:nvPr>
        </p:nvSpPr>
        <p:spPr>
          <a:xfrm>
            <a:off x="6237131" y="4658272"/>
            <a:ext cx="5225890" cy="1385266"/>
          </a:xfrm>
        </p:spPr>
        <p:txBody>
          <a:bodyPr>
            <a:normAutofit fontScale="85000" lnSpcReduction="20000"/>
          </a:bodyPr>
          <a:lstStyle/>
          <a:p>
            <a:pPr marL="0" indent="0">
              <a:buNone/>
            </a:pPr>
            <a:r>
              <a:rPr lang="en-US" sz="2000" dirty="0"/>
              <a:t>Closing Comments</a:t>
            </a:r>
          </a:p>
          <a:p>
            <a:pPr marL="419100" marR="0" indent="-6350">
              <a:lnSpc>
                <a:spcPct val="106000"/>
              </a:lnSpc>
              <a:spcBef>
                <a:spcPts val="0"/>
              </a:spcBef>
              <a:spcAft>
                <a:spcPts val="15"/>
              </a:spcAft>
            </a:pPr>
            <a:r>
              <a:rPr lang="en-US" sz="1800" dirty="0">
                <a:solidFill>
                  <a:srgbClr val="292934"/>
                </a:solidFill>
                <a:effectLst/>
                <a:latin typeface="Calibri" panose="020F0502020204030204" pitchFamily="34" charset="0"/>
                <a:ea typeface="Arial" panose="020B0604020202020204" pitchFamily="34" charset="0"/>
              </a:rPr>
              <a:t>Vice-chair – Michael Peterson</a:t>
            </a:r>
          </a:p>
          <a:p>
            <a:pPr marL="419100" marR="0" indent="-6350">
              <a:lnSpc>
                <a:spcPct val="106000"/>
              </a:lnSpc>
              <a:spcBef>
                <a:spcPts val="0"/>
              </a:spcBef>
              <a:spcAft>
                <a:spcPts val="15"/>
              </a:spcAft>
            </a:pPr>
            <a:r>
              <a:rPr lang="en-US" sz="1800" dirty="0">
                <a:solidFill>
                  <a:srgbClr val="292934"/>
                </a:solidFill>
                <a:effectLst/>
                <a:latin typeface="Calibri" panose="020F0502020204030204" pitchFamily="34" charset="0"/>
                <a:ea typeface="Arial" panose="020B0604020202020204" pitchFamily="34" charset="0"/>
              </a:rPr>
              <a:t>Member at Large - </a:t>
            </a:r>
            <a:r>
              <a:rPr lang="en-US" sz="1800" dirty="0">
                <a:solidFill>
                  <a:srgbClr val="292934"/>
                </a:solidFill>
                <a:latin typeface="Calibri" panose="020F0502020204030204" pitchFamily="34" charset="0"/>
                <a:ea typeface="Arial" panose="020B0604020202020204" pitchFamily="34" charset="0"/>
              </a:rPr>
              <a:t>Vacant</a:t>
            </a:r>
            <a:endParaRPr lang="en-US" sz="1800" dirty="0">
              <a:solidFill>
                <a:srgbClr val="292934"/>
              </a:solidFill>
              <a:effectLst/>
              <a:latin typeface="Arial" panose="020B0604020202020204" pitchFamily="34" charset="0"/>
              <a:ea typeface="Arial" panose="020B0604020202020204" pitchFamily="34" charset="0"/>
            </a:endParaRPr>
          </a:p>
          <a:p>
            <a:pPr marL="419100" marR="0" indent="-6350">
              <a:lnSpc>
                <a:spcPct val="106000"/>
              </a:lnSpc>
              <a:spcBef>
                <a:spcPts val="0"/>
              </a:spcBef>
              <a:spcAft>
                <a:spcPts val="1195"/>
              </a:spcAft>
            </a:pPr>
            <a:r>
              <a:rPr lang="en-US" sz="1800" dirty="0">
                <a:solidFill>
                  <a:srgbClr val="292934"/>
                </a:solidFill>
                <a:effectLst/>
                <a:latin typeface="Calibri" panose="020F0502020204030204" pitchFamily="34" charset="0"/>
                <a:ea typeface="Arial" panose="020B0604020202020204" pitchFamily="34" charset="0"/>
              </a:rPr>
              <a:t>Chair – Bruce Nachtigall</a:t>
            </a:r>
            <a:endParaRPr lang="en-US" sz="1800" dirty="0">
              <a:solidFill>
                <a:srgbClr val="292934"/>
              </a:solidFill>
              <a:effectLst/>
              <a:latin typeface="Arial" panose="020B0604020202020204" pitchFamily="34" charset="0"/>
              <a:ea typeface="Arial" panose="020B0604020202020204" pitchFamily="34" charset="0"/>
            </a:endParaRPr>
          </a:p>
          <a:p>
            <a:pPr marL="0" indent="0">
              <a:buNone/>
            </a:pPr>
            <a:r>
              <a:rPr lang="en-US" sz="1800" dirty="0">
                <a:solidFill>
                  <a:srgbClr val="292934"/>
                </a:solidFill>
                <a:effectLst/>
                <a:latin typeface="Calibri" panose="020F0502020204030204" pitchFamily="34" charset="0"/>
                <a:ea typeface="Arial" panose="020B0604020202020204" pitchFamily="34" charset="0"/>
              </a:rPr>
              <a:t>Next Meeting: date, time, location – Tentative</a:t>
            </a:r>
            <a:r>
              <a:rPr lang="en-US" sz="1800" dirty="0">
                <a:solidFill>
                  <a:srgbClr val="292934"/>
                </a:solidFill>
                <a:latin typeface="Calibri" panose="020F0502020204030204" pitchFamily="34" charset="0"/>
                <a:ea typeface="Arial" panose="020B0604020202020204" pitchFamily="34" charset="0"/>
              </a:rPr>
              <a:t> June 9, 2026</a:t>
            </a:r>
            <a:endParaRPr lang="en-US" sz="2000" dirty="0"/>
          </a:p>
        </p:txBody>
      </p:sp>
      <p:sp>
        <p:nvSpPr>
          <p:cNvPr id="3" name="TextBox 2">
            <a:extLst>
              <a:ext uri="{FF2B5EF4-FFF2-40B4-BE49-F238E27FC236}">
                <a16:creationId xmlns:a16="http://schemas.microsoft.com/office/drawing/2014/main" id="{D51ED205-12DC-D592-B664-5DF8BD48965B}"/>
              </a:ext>
            </a:extLst>
          </p:cNvPr>
          <p:cNvSpPr txBox="1"/>
          <p:nvPr/>
        </p:nvSpPr>
        <p:spPr>
          <a:xfrm>
            <a:off x="142121" y="1756339"/>
            <a:ext cx="6095010" cy="4287199"/>
          </a:xfrm>
          <a:prstGeom prst="rect">
            <a:avLst/>
          </a:prstGeom>
          <a:noFill/>
        </p:spPr>
        <p:txBody>
          <a:bodyPr wrap="square">
            <a:spAutoFit/>
          </a:bodyPr>
          <a:lstStyle/>
          <a:p>
            <a:pPr marL="0" marR="0">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Organization Reports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Police Chiefs Assn. – Jeremy Wellnitz</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Sheriff’s Assn – Steve Swenson</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DCI/Attorney General – </a:t>
            </a:r>
            <a:r>
              <a:rPr lang="en-US" sz="1100" kern="100" dirty="0">
                <a:latin typeface="Calibri" panose="020F0502020204030204" pitchFamily="34" charset="0"/>
                <a:ea typeface="Calibri" panose="020F0502020204030204" pitchFamily="34" charset="0"/>
                <a:cs typeface="Times New Roman" panose="02020603050405020304" pitchFamily="18" charset="0"/>
              </a:rPr>
              <a:t>Preston Patterson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GFP – Bruce Nachtigall</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DOT – Brian Wacholz</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National Guard – David Goodwin</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Emergency Managers – Pat Harrington</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Firefighters – Charlie Kludt</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Healthcare – </a:t>
            </a:r>
            <a:r>
              <a:rPr lang="en-US" sz="1100" kern="100" dirty="0">
                <a:latin typeface="Calibri" panose="020F0502020204030204" pitchFamily="34" charset="0"/>
                <a:ea typeface="Calibri" panose="020F0502020204030204" pitchFamily="34" charset="0"/>
                <a:cs typeface="Times New Roman" panose="02020603050405020304" pitchFamily="18" charset="0"/>
              </a:rPr>
              <a:t>Jacob Parsons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Highway Patrol – </a:t>
            </a:r>
            <a:r>
              <a:rPr lang="en-US" sz="1100" kern="100" dirty="0">
                <a:latin typeface="Calibri" panose="020F0502020204030204" pitchFamily="34" charset="0"/>
                <a:ea typeface="Calibri" panose="020F0502020204030204" pitchFamily="34" charset="0"/>
                <a:cs typeface="Times New Roman" panose="02020603050405020304" pitchFamily="18" charset="0"/>
              </a:rPr>
              <a:t>Micheal Peterson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APCO/NENA – </a:t>
            </a:r>
            <a:r>
              <a:rPr lang="en-US" sz="1100" kern="100" dirty="0">
                <a:latin typeface="Calibri" panose="020F0502020204030204" pitchFamily="34" charset="0"/>
                <a:ea typeface="Calibri" panose="020F0502020204030204" pitchFamily="34" charset="0"/>
                <a:cs typeface="Times New Roman" panose="02020603050405020304" pitchFamily="18" charset="0"/>
              </a:rPr>
              <a:t>Mary Shoemaker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EMT – </a:t>
            </a:r>
            <a:r>
              <a:rPr lang="en-US" sz="1100" kern="100" dirty="0">
                <a:latin typeface="Calibri" panose="020F0502020204030204" pitchFamily="34" charset="0"/>
                <a:ea typeface="Calibri" panose="020F0502020204030204" pitchFamily="34" charset="0"/>
                <a:cs typeface="Times New Roman" panose="02020603050405020304" pitchFamily="18" charset="0"/>
              </a:rPr>
              <a:t>Robert Rendon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Wildland Fire – Ray Black</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County Commissioners – Kade Haley</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Health Department – Dan</a:t>
            </a:r>
            <a:r>
              <a:rPr lang="en-US" sz="1100" kern="100" dirty="0">
                <a:latin typeface="Calibri" panose="020F0502020204030204" pitchFamily="34" charset="0"/>
                <a:ea typeface="Calibri" panose="020F0502020204030204" pitchFamily="34" charset="0"/>
                <a:cs typeface="Times New Roman" panose="02020603050405020304" pitchFamily="18" charset="0"/>
              </a:rPr>
              <a:t>ielle Daak</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Tribal Governments – </a:t>
            </a:r>
            <a:r>
              <a:rPr lang="en-US" sz="1100" kern="100" dirty="0">
                <a:latin typeface="Calibri" panose="020F0502020204030204" pitchFamily="34" charset="0"/>
                <a:ea typeface="Calibri" panose="020F0502020204030204" pitchFamily="34" charset="0"/>
                <a:cs typeface="Times New Roman" panose="02020603050405020304" pitchFamily="18" charset="0"/>
              </a:rPr>
              <a:t>Tommy Thompson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Federal Government – Andy Barth</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BIT Engineering – Trent Nincehelser – Radio programmer classes April 13-17 or May 18-22 </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SD Senate – </a:t>
            </a:r>
            <a:r>
              <a:rPr lang="en-US" sz="1100" kern="100" dirty="0">
                <a:latin typeface="Calibri" panose="020F0502020204030204" pitchFamily="34" charset="0"/>
                <a:ea typeface="Calibri" panose="020F0502020204030204" pitchFamily="34" charset="0"/>
                <a:cs typeface="Times New Roman" panose="02020603050405020304" pitchFamily="18" charset="0"/>
              </a:rPr>
              <a:t>Randy Deibert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SD House of Representatives – </a:t>
            </a:r>
            <a:r>
              <a:rPr lang="en-US" sz="1100" kern="100" dirty="0">
                <a:latin typeface="Calibri" panose="020F0502020204030204" pitchFamily="34" charset="0"/>
                <a:ea typeface="Calibri" panose="020F0502020204030204" pitchFamily="34" charset="0"/>
                <a:cs typeface="Times New Roman" panose="02020603050405020304" pitchFamily="18" charset="0"/>
              </a:rPr>
              <a:t>Kevin Van Diepen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911 – Jason Husby</a:t>
            </a:r>
          </a:p>
        </p:txBody>
      </p:sp>
    </p:spTree>
    <p:extLst>
      <p:ext uri="{BB962C8B-B14F-4D97-AF65-F5344CB8AC3E}">
        <p14:creationId xmlns:p14="http://schemas.microsoft.com/office/powerpoint/2010/main" val="394492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4044CD-351C-AB39-9E42-A85332B00595}"/>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rPr>
              <a:t>Agenda</a:t>
            </a:r>
          </a:p>
        </p:txBody>
      </p:sp>
      <p:sp>
        <p:nvSpPr>
          <p:cNvPr id="5" name="Rectangle 1">
            <a:extLst>
              <a:ext uri="{FF2B5EF4-FFF2-40B4-BE49-F238E27FC236}">
                <a16:creationId xmlns:a16="http://schemas.microsoft.com/office/drawing/2014/main" id="{7B867D74-3FAE-E137-E824-0D4D0220DCF5}"/>
              </a:ext>
            </a:extLst>
          </p:cNvPr>
          <p:cNvSpPr>
            <a:spLocks noGrp="1" noChangeArrowheads="1"/>
          </p:cNvSpPr>
          <p:nvPr>
            <p:ph idx="1"/>
          </p:nvPr>
        </p:nvSpPr>
        <p:spPr bwMode="auto">
          <a:xfrm>
            <a:off x="1371599" y="4669105"/>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1B1E15B5-363A-3138-FC29-60192074B907}"/>
              </a:ext>
            </a:extLst>
          </p:cNvPr>
          <p:cNvSpPr txBox="1"/>
          <p:nvPr/>
        </p:nvSpPr>
        <p:spPr>
          <a:xfrm>
            <a:off x="625994" y="1545374"/>
            <a:ext cx="5615608" cy="954107"/>
          </a:xfrm>
          <a:prstGeom prst="rect">
            <a:avLst/>
          </a:prstGeom>
          <a:noFill/>
        </p:spPr>
        <p:txBody>
          <a:bodyPr wrap="square" rtlCol="0">
            <a:spAutoFit/>
          </a:bodyPr>
          <a:lstStyle/>
          <a:p>
            <a:r>
              <a:rPr lang="en-US" sz="1400" dirty="0"/>
              <a:t>10:00 AM Call Meeting to Order- </a:t>
            </a:r>
          </a:p>
          <a:p>
            <a:r>
              <a:rPr lang="en-US" sz="1400" dirty="0"/>
              <a:t>Roll Call of Members- Secretary</a:t>
            </a:r>
          </a:p>
          <a:p>
            <a:r>
              <a:rPr lang="en-US" sz="1400" dirty="0"/>
              <a:t>Additional Items to be added to agenda-David McVey to discuss the requirements of SDCL 1-25-13 (open meetings review)</a:t>
            </a:r>
          </a:p>
        </p:txBody>
      </p:sp>
      <p:sp>
        <p:nvSpPr>
          <p:cNvPr id="4" name="TextBox 3">
            <a:extLst>
              <a:ext uri="{FF2B5EF4-FFF2-40B4-BE49-F238E27FC236}">
                <a16:creationId xmlns:a16="http://schemas.microsoft.com/office/drawing/2014/main" id="{C8B7101C-783C-4068-F140-C82F363D56F3}"/>
              </a:ext>
            </a:extLst>
          </p:cNvPr>
          <p:cNvSpPr txBox="1"/>
          <p:nvPr/>
        </p:nvSpPr>
        <p:spPr>
          <a:xfrm>
            <a:off x="625994" y="2721616"/>
            <a:ext cx="6095010" cy="4171976"/>
          </a:xfrm>
          <a:prstGeom prst="rect">
            <a:avLst/>
          </a:prstGeom>
          <a:noFill/>
        </p:spPr>
        <p:txBody>
          <a:bodyPr wrap="square">
            <a:spAutoFit/>
          </a:bodyPr>
          <a:lstStyle/>
          <a:p>
            <a:pPr marL="0" marR="0">
              <a:lnSpc>
                <a:spcPct val="107000"/>
              </a:lnSpc>
              <a:spcBef>
                <a:spcPts val="0"/>
              </a:spcBef>
              <a:spcAft>
                <a:spcPts val="800"/>
              </a:spcAft>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Organizations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Police Chiefs Assn. – Jeremy Wellnitz</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Sheriff’s Assn – Steve Swenson</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DCI/Attorney General – </a:t>
            </a:r>
            <a:r>
              <a:rPr lang="en-US" sz="1100" kern="100" dirty="0">
                <a:latin typeface="Calibri" panose="020F0502020204030204" pitchFamily="34" charset="0"/>
                <a:ea typeface="Calibri" panose="020F0502020204030204" pitchFamily="34" charset="0"/>
                <a:cs typeface="Times New Roman" panose="02020603050405020304" pitchFamily="18" charset="0"/>
              </a:rPr>
              <a:t>Preston Patterson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GFP – Bruce Nachtigall</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DOT – Brian Wacholz</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National Guard – David Goodwin</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Emergency Managers – Pat Harrington</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Firefighters – Charlie Kludt</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Healthcare – </a:t>
            </a:r>
            <a:r>
              <a:rPr lang="en-US" sz="1100" kern="100" dirty="0">
                <a:latin typeface="Calibri" panose="020F0502020204030204" pitchFamily="34" charset="0"/>
                <a:ea typeface="Calibri" panose="020F0502020204030204" pitchFamily="34" charset="0"/>
                <a:cs typeface="Times New Roman" panose="02020603050405020304" pitchFamily="18" charset="0"/>
              </a:rPr>
              <a:t>Jacob Parsons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Highway Patrol – </a:t>
            </a:r>
            <a:r>
              <a:rPr lang="en-US" sz="1100" kern="100" dirty="0">
                <a:latin typeface="Calibri" panose="020F0502020204030204" pitchFamily="34" charset="0"/>
                <a:ea typeface="Calibri" panose="020F0502020204030204" pitchFamily="34" charset="0"/>
                <a:cs typeface="Times New Roman" panose="02020603050405020304" pitchFamily="18" charset="0"/>
              </a:rPr>
              <a:t>Micheal Peterson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APCO/NENA – </a:t>
            </a:r>
            <a:r>
              <a:rPr lang="en-US" sz="1100" kern="100" dirty="0">
                <a:latin typeface="Calibri" panose="020F0502020204030204" pitchFamily="34" charset="0"/>
                <a:ea typeface="Calibri" panose="020F0502020204030204" pitchFamily="34" charset="0"/>
                <a:cs typeface="Times New Roman" panose="02020603050405020304" pitchFamily="18" charset="0"/>
              </a:rPr>
              <a:t>Mary Shoemaker</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EMT – </a:t>
            </a:r>
            <a:r>
              <a:rPr lang="en-US" sz="1100" kern="100" dirty="0">
                <a:latin typeface="Calibri" panose="020F0502020204030204" pitchFamily="34" charset="0"/>
                <a:ea typeface="Calibri" panose="020F0502020204030204" pitchFamily="34" charset="0"/>
                <a:cs typeface="Times New Roman" panose="02020603050405020304" pitchFamily="18" charset="0"/>
              </a:rPr>
              <a:t>Robert Rendon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Wildland Fire – Ray Black</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County Commissioners – Kade Haley</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Health Department – Dan</a:t>
            </a:r>
            <a:r>
              <a:rPr lang="en-US" sz="1100" kern="100" dirty="0">
                <a:latin typeface="Calibri" panose="020F0502020204030204" pitchFamily="34" charset="0"/>
                <a:ea typeface="Calibri" panose="020F0502020204030204" pitchFamily="34" charset="0"/>
                <a:cs typeface="Times New Roman" panose="02020603050405020304" pitchFamily="18" charset="0"/>
              </a:rPr>
              <a:t>ielle Daak</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Tribal Governments – </a:t>
            </a:r>
            <a:r>
              <a:rPr lang="en-US" sz="1100" kern="100" dirty="0">
                <a:latin typeface="Calibri" panose="020F0502020204030204" pitchFamily="34" charset="0"/>
                <a:ea typeface="Calibri" panose="020F0502020204030204" pitchFamily="34" charset="0"/>
                <a:cs typeface="Times New Roman" panose="02020603050405020304" pitchFamily="18" charset="0"/>
              </a:rPr>
              <a:t>Tommy Thompson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Federal Government – Andy Barth</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BIT Engineering – Trent Nincehelser</a:t>
            </a: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SD Senate – </a:t>
            </a:r>
            <a:r>
              <a:rPr lang="en-US" sz="1100" kern="100" dirty="0">
                <a:latin typeface="Calibri" panose="020F0502020204030204" pitchFamily="34" charset="0"/>
                <a:ea typeface="Calibri" panose="020F0502020204030204" pitchFamily="34" charset="0"/>
                <a:cs typeface="Times New Roman" panose="02020603050405020304" pitchFamily="18" charset="0"/>
              </a:rPr>
              <a:t>Randy Deibert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SD House of Representatives – </a:t>
            </a:r>
            <a:r>
              <a:rPr lang="en-US" sz="1100" kern="100" dirty="0">
                <a:latin typeface="Calibri" panose="020F0502020204030204" pitchFamily="34" charset="0"/>
                <a:ea typeface="Calibri" panose="020F0502020204030204" pitchFamily="34" charset="0"/>
                <a:cs typeface="Times New Roman" panose="02020603050405020304" pitchFamily="18" charset="0"/>
              </a:rPr>
              <a:t>Kevin Van Diepen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911 – Jason Husby</a:t>
            </a:r>
          </a:p>
        </p:txBody>
      </p:sp>
    </p:spTree>
    <p:extLst>
      <p:ext uri="{BB962C8B-B14F-4D97-AF65-F5344CB8AC3E}">
        <p14:creationId xmlns:p14="http://schemas.microsoft.com/office/powerpoint/2010/main" val="182912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9B8187-B6D8-6131-9178-BAB41F8C8232}"/>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Old Business</a:t>
            </a:r>
          </a:p>
        </p:txBody>
      </p:sp>
      <p:sp>
        <p:nvSpPr>
          <p:cNvPr id="3" name="Content Placeholder 2">
            <a:extLst>
              <a:ext uri="{FF2B5EF4-FFF2-40B4-BE49-F238E27FC236}">
                <a16:creationId xmlns:a16="http://schemas.microsoft.com/office/drawing/2014/main" id="{157395EE-F2FC-DCAA-6FDE-4D9FB739D55C}"/>
              </a:ext>
            </a:extLst>
          </p:cNvPr>
          <p:cNvSpPr>
            <a:spLocks noGrp="1"/>
          </p:cNvSpPr>
          <p:nvPr>
            <p:ph idx="1"/>
          </p:nvPr>
        </p:nvSpPr>
        <p:spPr>
          <a:xfrm>
            <a:off x="4367695" y="956496"/>
            <a:ext cx="3025303" cy="5546047"/>
          </a:xfrm>
        </p:spPr>
        <p:txBody>
          <a:bodyPr anchor="ctr">
            <a:normAutofit/>
          </a:bodyPr>
          <a:lstStyle/>
          <a:p>
            <a:pPr marL="514350" indent="-514350">
              <a:buFont typeface="+mj-lt"/>
              <a:buAutoNum type="arabicPeriod"/>
            </a:pPr>
            <a:r>
              <a:rPr lang="en-US" sz="3200" dirty="0"/>
              <a:t>Budget</a:t>
            </a:r>
          </a:p>
          <a:p>
            <a:r>
              <a:rPr lang="en-US" sz="2000" dirty="0"/>
              <a:t>Nearly 22% of total operational budget is paid in July for annual Motorola support contract</a:t>
            </a:r>
          </a:p>
          <a:p>
            <a:r>
              <a:rPr lang="en-US" sz="2000" dirty="0"/>
              <a:t>20% Personnel and 29% of Operational funds available </a:t>
            </a:r>
          </a:p>
          <a:p>
            <a:pPr marL="0" indent="0">
              <a:buNone/>
            </a:pPr>
            <a:endParaRPr lang="en-US" sz="2000" dirty="0"/>
          </a:p>
          <a:p>
            <a:pPr marL="0" indent="0">
              <a:buNone/>
            </a:pPr>
            <a:endParaRPr lang="en-US" sz="2000" dirty="0"/>
          </a:p>
          <a:p>
            <a:endParaRPr lang="en-US" sz="2000" dirty="0"/>
          </a:p>
          <a:p>
            <a:endParaRPr lang="en-US" sz="2000" dirty="0"/>
          </a:p>
        </p:txBody>
      </p:sp>
      <p:pic>
        <p:nvPicPr>
          <p:cNvPr id="5" name="Picture 4">
            <a:extLst>
              <a:ext uri="{FF2B5EF4-FFF2-40B4-BE49-F238E27FC236}">
                <a16:creationId xmlns:a16="http://schemas.microsoft.com/office/drawing/2014/main" id="{8DA8C333-E2D8-B034-7735-1E4E33D3EDD0}"/>
              </a:ext>
            </a:extLst>
          </p:cNvPr>
          <p:cNvPicPr>
            <a:picLocks noChangeAspect="1"/>
          </p:cNvPicPr>
          <p:nvPr/>
        </p:nvPicPr>
        <p:blipFill>
          <a:blip r:embed="rId2"/>
          <a:stretch>
            <a:fillRect/>
          </a:stretch>
        </p:blipFill>
        <p:spPr>
          <a:xfrm>
            <a:off x="7392998" y="801584"/>
            <a:ext cx="4515480" cy="522646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194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B937FE-2D97-6EBC-B5E7-206F6EFCC548}"/>
              </a:ext>
            </a:extLst>
          </p:cNvPr>
          <p:cNvSpPr>
            <a:spLocks noGrp="1"/>
          </p:cNvSpPr>
          <p:nvPr>
            <p:ph type="title"/>
          </p:nvPr>
        </p:nvSpPr>
        <p:spPr>
          <a:xfrm>
            <a:off x="1136396" y="502021"/>
            <a:ext cx="6173262" cy="755279"/>
          </a:xfrm>
        </p:spPr>
        <p:txBody>
          <a:bodyPr vert="horz" lIns="91440" tIns="45720" rIns="91440" bIns="45720" rtlCol="0" anchor="b">
            <a:normAutofit/>
          </a:bodyPr>
          <a:lstStyle/>
          <a:p>
            <a:r>
              <a:rPr lang="en-US" sz="4000" b="1" dirty="0"/>
              <a:t>Old Business (Continued)</a:t>
            </a:r>
          </a:p>
        </p:txBody>
      </p:sp>
      <p:sp>
        <p:nvSpPr>
          <p:cNvPr id="7" name="TextBox 6">
            <a:extLst>
              <a:ext uri="{FF2B5EF4-FFF2-40B4-BE49-F238E27FC236}">
                <a16:creationId xmlns:a16="http://schemas.microsoft.com/office/drawing/2014/main" id="{F21B1C9D-7D2C-9FD3-4006-3084A2589CB5}"/>
              </a:ext>
            </a:extLst>
          </p:cNvPr>
          <p:cNvSpPr txBox="1"/>
          <p:nvPr/>
        </p:nvSpPr>
        <p:spPr>
          <a:xfrm>
            <a:off x="1013304" y="2054799"/>
            <a:ext cx="6978903" cy="3535083"/>
          </a:xfrm>
          <a:prstGeom prst="rect">
            <a:avLst/>
          </a:prstGeom>
        </p:spPr>
        <p:txBody>
          <a:bodyPr vert="horz" lIns="91440" tIns="45720" rIns="91440" bIns="45720" rtlCol="0">
            <a:normAutofit fontScale="85000" lnSpcReduction="20000"/>
          </a:bodyPr>
          <a:lstStyle/>
          <a:p>
            <a:pPr>
              <a:lnSpc>
                <a:spcPct val="90000"/>
              </a:lnSpc>
              <a:spcAft>
                <a:spcPts val="600"/>
              </a:spcAft>
            </a:pPr>
            <a:r>
              <a:rPr lang="en-US" sz="3200" dirty="0"/>
              <a:t>2. Broadband Subcommittee Report</a:t>
            </a:r>
          </a:p>
          <a:p>
            <a:pPr marL="742950" lvl="1" indent="-228600">
              <a:lnSpc>
                <a:spcPct val="90000"/>
              </a:lnSpc>
              <a:spcAft>
                <a:spcPts val="600"/>
              </a:spcAft>
              <a:buFont typeface="Arial" panose="020B0604020202020204" pitchFamily="34" charset="0"/>
              <a:buChar char="•"/>
            </a:pPr>
            <a:r>
              <a:rPr lang="en-US" sz="1300" dirty="0"/>
              <a:t>FirstNet Updates</a:t>
            </a:r>
          </a:p>
          <a:p>
            <a:pPr marL="742950" lvl="1" indent="-228600">
              <a:lnSpc>
                <a:spcPct val="90000"/>
              </a:lnSpc>
              <a:spcAft>
                <a:spcPts val="600"/>
              </a:spcAft>
              <a:buFont typeface="Arial" panose="020B0604020202020204" pitchFamily="34" charset="0"/>
              <a:buChar char="•"/>
            </a:pPr>
            <a:r>
              <a:rPr lang="en-US" sz="1300" dirty="0"/>
              <a:t>T-Mobile updates</a:t>
            </a:r>
            <a:endParaRPr lang="en-US" sz="1300" dirty="0">
              <a:highlight>
                <a:srgbClr val="808000"/>
              </a:highlight>
            </a:endParaRPr>
          </a:p>
          <a:p>
            <a:pPr>
              <a:lnSpc>
                <a:spcPct val="90000"/>
              </a:lnSpc>
              <a:spcAft>
                <a:spcPts val="600"/>
              </a:spcAft>
            </a:pPr>
            <a:r>
              <a:rPr lang="en-US" sz="2800" dirty="0"/>
              <a:t>3. Meade County I90 Corridor update              </a:t>
            </a:r>
          </a:p>
          <a:p>
            <a:pPr marL="742950" lvl="1" indent="-228600">
              <a:lnSpc>
                <a:spcPct val="90000"/>
              </a:lnSpc>
              <a:spcAft>
                <a:spcPts val="600"/>
              </a:spcAft>
              <a:buFont typeface="Arial" panose="020B0604020202020204" pitchFamily="34" charset="0"/>
              <a:buChar char="•"/>
            </a:pPr>
            <a:r>
              <a:rPr lang="en-US" sz="1300" dirty="0"/>
              <a:t>$46,000 funding appropriated for radio coverage study</a:t>
            </a:r>
          </a:p>
          <a:p>
            <a:pPr marL="742950" lvl="1" indent="-228600">
              <a:lnSpc>
                <a:spcPct val="90000"/>
              </a:lnSpc>
              <a:spcAft>
                <a:spcPts val="600"/>
              </a:spcAft>
              <a:buFont typeface="Arial" panose="020B0604020202020204" pitchFamily="34" charset="0"/>
              <a:buChar char="•"/>
            </a:pPr>
            <a:r>
              <a:rPr lang="en-US" sz="1300" dirty="0"/>
              <a:t>Kicked off project in October</a:t>
            </a:r>
          </a:p>
          <a:p>
            <a:pPr marL="742950" lvl="1" indent="-228600">
              <a:lnSpc>
                <a:spcPct val="90000"/>
              </a:lnSpc>
              <a:spcAft>
                <a:spcPts val="600"/>
              </a:spcAft>
              <a:buFont typeface="Arial" panose="020B0604020202020204" pitchFamily="34" charset="0"/>
              <a:buChar char="•"/>
            </a:pPr>
            <a:r>
              <a:rPr lang="en-US" sz="1300" dirty="0"/>
              <a:t>Surveys sent out to stakeholders in effort to gather data and feedback regarding radio operations in Meade County</a:t>
            </a:r>
          </a:p>
          <a:p>
            <a:pPr marL="742950" lvl="1" indent="-228600">
              <a:lnSpc>
                <a:spcPct val="90000"/>
              </a:lnSpc>
              <a:spcAft>
                <a:spcPts val="600"/>
              </a:spcAft>
              <a:buFont typeface="Arial" panose="020B0604020202020204" pitchFamily="34" charset="0"/>
              <a:buChar char="•"/>
            </a:pPr>
            <a:r>
              <a:rPr lang="en-US" sz="1300" dirty="0"/>
              <a:t>RFCC provided written status report for legislature in January</a:t>
            </a:r>
          </a:p>
          <a:p>
            <a:pPr marL="742950" lvl="1" indent="-228600">
              <a:lnSpc>
                <a:spcPct val="90000"/>
              </a:lnSpc>
              <a:spcAft>
                <a:spcPts val="600"/>
              </a:spcAft>
              <a:buFont typeface="Arial" panose="020B0604020202020204" pitchFamily="34" charset="0"/>
              <a:buChar char="•"/>
            </a:pPr>
            <a:r>
              <a:rPr lang="en-US" sz="1300" dirty="0"/>
              <a:t>RFCC performed dispatch tour, site inspections, coverage testing and hosted town hall meetings for input on February 18</a:t>
            </a:r>
            <a:r>
              <a:rPr lang="en-US" sz="1300" baseline="30000" dirty="0"/>
              <a:t>th</a:t>
            </a:r>
            <a:r>
              <a:rPr lang="en-US" sz="1300" dirty="0"/>
              <a:t> </a:t>
            </a:r>
          </a:p>
          <a:p>
            <a:pPr marL="742950" lvl="1" indent="-228600">
              <a:lnSpc>
                <a:spcPct val="90000"/>
              </a:lnSpc>
              <a:spcAft>
                <a:spcPts val="600"/>
              </a:spcAft>
              <a:buFont typeface="Arial" panose="020B0604020202020204" pitchFamily="34" charset="0"/>
              <a:buChar char="•"/>
            </a:pPr>
            <a:r>
              <a:rPr lang="en-US" sz="1300" dirty="0"/>
              <a:t>RFCC completed study and presented to Meade County Stakeholders</a:t>
            </a:r>
          </a:p>
          <a:p>
            <a:pPr marL="742950" lvl="1" indent="-228600">
              <a:lnSpc>
                <a:spcPct val="90000"/>
              </a:lnSpc>
              <a:spcAft>
                <a:spcPts val="600"/>
              </a:spcAft>
              <a:buFont typeface="Arial" panose="020B0604020202020204" pitchFamily="34" charset="0"/>
              <a:buChar char="•"/>
            </a:pPr>
            <a:r>
              <a:rPr lang="en-US" sz="1300" dirty="0"/>
              <a:t>Sent out final study to SDPSCC members</a:t>
            </a:r>
          </a:p>
          <a:p>
            <a:pPr marL="742950" lvl="1" indent="-228600">
              <a:lnSpc>
                <a:spcPct val="90000"/>
              </a:lnSpc>
              <a:spcAft>
                <a:spcPts val="600"/>
              </a:spcAft>
              <a:buFont typeface="Arial" panose="020B0604020202020204" pitchFamily="34" charset="0"/>
              <a:buChar char="•"/>
            </a:pPr>
            <a:r>
              <a:rPr lang="en-US" sz="1300" dirty="0"/>
              <a:t>Determine next steps in December meeting prior to legislative session</a:t>
            </a:r>
          </a:p>
          <a:p>
            <a:pPr marL="742950" lvl="1" indent="-228600">
              <a:lnSpc>
                <a:spcPct val="90000"/>
              </a:lnSpc>
              <a:spcAft>
                <a:spcPts val="600"/>
              </a:spcAft>
              <a:buFont typeface="Arial" panose="020B0604020202020204" pitchFamily="34" charset="0"/>
              <a:buChar char="•"/>
            </a:pPr>
            <a:r>
              <a:rPr lang="en-US" sz="1300" dirty="0"/>
              <a:t>State Radio response to RFCC study</a:t>
            </a:r>
          </a:p>
          <a:p>
            <a:pPr marL="742950" lvl="1" indent="-228600">
              <a:lnSpc>
                <a:spcPct val="90000"/>
              </a:lnSpc>
              <a:spcAft>
                <a:spcPts val="600"/>
              </a:spcAft>
              <a:buFont typeface="Arial" panose="020B0604020202020204" pitchFamily="34" charset="0"/>
              <a:buChar char="•"/>
            </a:pPr>
            <a:r>
              <a:rPr lang="en-US" sz="1300" dirty="0"/>
              <a:t>final action required</a:t>
            </a:r>
          </a:p>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p:txBody>
      </p:sp>
      <p:pic>
        <p:nvPicPr>
          <p:cNvPr id="5" name="Picture 4">
            <a:extLst>
              <a:ext uri="{FF2B5EF4-FFF2-40B4-BE49-F238E27FC236}">
                <a16:creationId xmlns:a16="http://schemas.microsoft.com/office/drawing/2014/main" id="{C7CD79DE-C400-CB2B-1061-A6C232069E82}"/>
              </a:ext>
            </a:extLst>
          </p:cNvPr>
          <p:cNvPicPr>
            <a:picLocks noChangeAspect="1"/>
          </p:cNvPicPr>
          <p:nvPr/>
        </p:nvPicPr>
        <p:blipFill>
          <a:blip r:embed="rId2"/>
          <a:srcRect r="36488" b="3"/>
          <a:stretch>
            <a:fillRect/>
          </a:stretch>
        </p:blipFill>
        <p:spPr>
          <a:xfrm>
            <a:off x="8115300" y="-12515"/>
            <a:ext cx="4076700" cy="6418631"/>
          </a:xfrm>
          <a:prstGeom prst="rect">
            <a:avLst/>
          </a:prstGeom>
        </p:spPr>
      </p:pic>
      <p:sp>
        <p:nvSpPr>
          <p:cNvPr id="42" name="Rectangle 41">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2984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B937FE-2D97-6EBC-B5E7-206F6EFCC548}"/>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Old Business (Continued)</a:t>
            </a:r>
          </a:p>
        </p:txBody>
      </p:sp>
      <p:graphicFrame>
        <p:nvGraphicFramePr>
          <p:cNvPr id="22" name="TextBox 3">
            <a:extLst>
              <a:ext uri="{FF2B5EF4-FFF2-40B4-BE49-F238E27FC236}">
                <a16:creationId xmlns:a16="http://schemas.microsoft.com/office/drawing/2014/main" id="{C70ABBB9-9CBA-B578-28FE-9FA805A770B4}"/>
              </a:ext>
            </a:extLst>
          </p:cNvPr>
          <p:cNvGraphicFramePr/>
          <p:nvPr>
            <p:extLst>
              <p:ext uri="{D42A27DB-BD31-4B8C-83A1-F6EECF244321}">
                <p14:modId xmlns:p14="http://schemas.microsoft.com/office/powerpoint/2010/main" val="3303383069"/>
              </p:ext>
            </p:extLst>
          </p:nvPr>
        </p:nvGraphicFramePr>
        <p:xfrm>
          <a:off x="4196135" y="712177"/>
          <a:ext cx="6666833" cy="6057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0552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A42E80-4689-677C-8061-0384B69F8E89}"/>
              </a:ext>
            </a:extLst>
          </p:cNvPr>
          <p:cNvSpPr>
            <a:spLocks noGrp="1"/>
          </p:cNvSpPr>
          <p:nvPr>
            <p:ph type="title"/>
          </p:nvPr>
        </p:nvSpPr>
        <p:spPr>
          <a:xfrm>
            <a:off x="1136397" y="502021"/>
            <a:ext cx="4959603" cy="617095"/>
          </a:xfrm>
        </p:spPr>
        <p:txBody>
          <a:bodyPr anchor="b">
            <a:normAutofit fontScale="90000"/>
          </a:bodyPr>
          <a:lstStyle/>
          <a:p>
            <a:r>
              <a:rPr lang="en-US" sz="4000" dirty="0"/>
              <a:t>New Business</a:t>
            </a:r>
          </a:p>
        </p:txBody>
      </p:sp>
      <p:sp>
        <p:nvSpPr>
          <p:cNvPr id="3" name="Content Placeholder 2">
            <a:extLst>
              <a:ext uri="{FF2B5EF4-FFF2-40B4-BE49-F238E27FC236}">
                <a16:creationId xmlns:a16="http://schemas.microsoft.com/office/drawing/2014/main" id="{F6DC021A-07E0-C65F-869F-8C02CE7B4DD8}"/>
              </a:ext>
            </a:extLst>
          </p:cNvPr>
          <p:cNvSpPr>
            <a:spLocks noGrp="1"/>
          </p:cNvSpPr>
          <p:nvPr>
            <p:ph idx="1"/>
          </p:nvPr>
        </p:nvSpPr>
        <p:spPr>
          <a:xfrm>
            <a:off x="1136397" y="1119116"/>
            <a:ext cx="4959603" cy="4821861"/>
          </a:xfrm>
        </p:spPr>
        <p:txBody>
          <a:bodyPr anchor="t">
            <a:normAutofit fontScale="92500" lnSpcReduction="10000"/>
          </a:bodyPr>
          <a:lstStyle/>
          <a:p>
            <a:pPr marL="514350" indent="-514350">
              <a:buFont typeface="+mj-lt"/>
              <a:buAutoNum type="arabicPeriod"/>
            </a:pPr>
            <a:r>
              <a:rPr lang="en-US" sz="1800" b="1" dirty="0"/>
              <a:t>SWIC Updates- Todd Dravland has retired</a:t>
            </a:r>
          </a:p>
          <a:p>
            <a:r>
              <a:rPr lang="en-US" sz="1400" dirty="0"/>
              <a:t>Trent Nincehelser is now SWIC</a:t>
            </a:r>
          </a:p>
          <a:p>
            <a:r>
              <a:rPr lang="en-US" sz="1400" dirty="0"/>
              <a:t>Fed shutdown</a:t>
            </a:r>
          </a:p>
          <a:p>
            <a:r>
              <a:rPr lang="en-US" sz="1400" dirty="0"/>
              <a:t>More updates next meeting</a:t>
            </a:r>
          </a:p>
          <a:p>
            <a:pPr marL="0" indent="0">
              <a:buNone/>
            </a:pPr>
            <a:r>
              <a:rPr lang="en-US" sz="1800" b="1" dirty="0"/>
              <a:t>2. </a:t>
            </a:r>
            <a:r>
              <a:rPr lang="en-US" sz="1800" b="1" dirty="0" err="1"/>
              <a:t>CirrusCentral</a:t>
            </a:r>
            <a:r>
              <a:rPr lang="en-US" sz="1800" b="1" dirty="0"/>
              <a:t> Redundant State Radio Core</a:t>
            </a:r>
          </a:p>
          <a:p>
            <a:r>
              <a:rPr lang="en-US" sz="1400" dirty="0"/>
              <a:t>$260,000/year</a:t>
            </a:r>
          </a:p>
          <a:p>
            <a:r>
              <a:rPr lang="en-US" sz="1400" dirty="0"/>
              <a:t>Protect against backhaul disruption</a:t>
            </a:r>
          </a:p>
          <a:p>
            <a:r>
              <a:rPr lang="en-US" sz="1400" dirty="0"/>
              <a:t>Protect against the failure of the State Radio Master Site</a:t>
            </a:r>
          </a:p>
          <a:p>
            <a:r>
              <a:rPr lang="en-US" sz="1400" dirty="0"/>
              <a:t>CirrusCentral can strengthen an existing ASTRO radio system by providing an alternate audio path between radio sites and dispatch. If the sites lose communication with the ASTRO core, they will automatically switch to the cloud-core, thereby enabling communication between users who are on cloud-provisioned sites connected to CirrusCentral.</a:t>
            </a:r>
          </a:p>
          <a:p>
            <a:r>
              <a:rPr lang="en-US" sz="1400" dirty="0"/>
              <a:t>CirrusCentral is geographically removed from local events or disasters that could take out your on-premise equipment.</a:t>
            </a:r>
          </a:p>
          <a:p>
            <a:r>
              <a:rPr lang="en-US" sz="1400" dirty="0"/>
              <a:t>The switch to CirrusCentral is automatic. Provisioned radio sites will automatically switch to the cloud-core when connections to the on-premise core is lost.</a:t>
            </a:r>
          </a:p>
          <a:p>
            <a:r>
              <a:rPr lang="en-US" sz="1400" dirty="0"/>
              <a:t>Funding approved, construction will begin soon</a:t>
            </a:r>
          </a:p>
        </p:txBody>
      </p:sp>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8834624-C601-124A-CF50-17BDFCD6409D}"/>
              </a:ext>
            </a:extLst>
          </p:cNvPr>
          <p:cNvPicPr>
            <a:picLocks noChangeAspect="1"/>
          </p:cNvPicPr>
          <p:nvPr/>
        </p:nvPicPr>
        <p:blipFill>
          <a:blip r:embed="rId2"/>
          <a:stretch>
            <a:fillRect/>
          </a:stretch>
        </p:blipFill>
        <p:spPr>
          <a:xfrm>
            <a:off x="6096000" y="1279040"/>
            <a:ext cx="5879749" cy="3290788"/>
          </a:xfrm>
          <a:prstGeom prst="rect">
            <a:avLst/>
          </a:prstGeom>
        </p:spPr>
      </p:pic>
    </p:spTree>
    <p:extLst>
      <p:ext uri="{BB962C8B-B14F-4D97-AF65-F5344CB8AC3E}">
        <p14:creationId xmlns:p14="http://schemas.microsoft.com/office/powerpoint/2010/main" val="1510222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016F6C-2151-EA18-807B-24E09843A47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E4F49E-70D9-B9E1-DD1B-1AC8161DC4B5}"/>
              </a:ext>
            </a:extLst>
          </p:cNvPr>
          <p:cNvSpPr>
            <a:spLocks noGrp="1"/>
          </p:cNvSpPr>
          <p:nvPr>
            <p:ph type="title"/>
          </p:nvPr>
        </p:nvSpPr>
        <p:spPr>
          <a:xfrm>
            <a:off x="1136396" y="457201"/>
            <a:ext cx="5814240" cy="552733"/>
          </a:xfrm>
        </p:spPr>
        <p:txBody>
          <a:bodyPr anchor="b">
            <a:normAutofit fontScale="90000"/>
          </a:bodyPr>
          <a:lstStyle/>
          <a:p>
            <a:r>
              <a:rPr lang="en-US" sz="4000" dirty="0"/>
              <a:t>New Business (Continued)</a:t>
            </a:r>
          </a:p>
        </p:txBody>
      </p:sp>
      <p:sp>
        <p:nvSpPr>
          <p:cNvPr id="3" name="Content Placeholder 2">
            <a:extLst>
              <a:ext uri="{FF2B5EF4-FFF2-40B4-BE49-F238E27FC236}">
                <a16:creationId xmlns:a16="http://schemas.microsoft.com/office/drawing/2014/main" id="{8B1042F5-DC48-72F5-3EFA-D924B610FA13}"/>
              </a:ext>
            </a:extLst>
          </p:cNvPr>
          <p:cNvSpPr>
            <a:spLocks noGrp="1"/>
          </p:cNvSpPr>
          <p:nvPr>
            <p:ph idx="1"/>
          </p:nvPr>
        </p:nvSpPr>
        <p:spPr>
          <a:xfrm>
            <a:off x="272956" y="1009934"/>
            <a:ext cx="7615450" cy="5254232"/>
          </a:xfrm>
        </p:spPr>
        <p:txBody>
          <a:bodyPr>
            <a:normAutofit fontScale="77500" lnSpcReduction="20000"/>
          </a:bodyPr>
          <a:lstStyle/>
          <a:p>
            <a:pPr marL="0" indent="0">
              <a:buNone/>
            </a:pPr>
            <a:r>
              <a:rPr lang="en-US" sz="3400" b="1" dirty="0"/>
              <a:t>3. </a:t>
            </a:r>
            <a:r>
              <a:rPr lang="en-US" sz="3100" b="1" dirty="0"/>
              <a:t>Walworth County Radio Challenges – Jeff Jensen</a:t>
            </a:r>
          </a:p>
          <a:p>
            <a:pPr lvl="1"/>
            <a:r>
              <a:rPr lang="en-US" sz="3100" dirty="0">
                <a:ea typeface="Times New Roman" panose="02020603050405020304" pitchFamily="18" charset="0"/>
                <a:cs typeface="Arial" panose="020B0604020202020204" pitchFamily="34" charset="0"/>
              </a:rPr>
              <a:t>Completed radio surveys sent out by State Radio</a:t>
            </a:r>
          </a:p>
          <a:p>
            <a:pPr lvl="1"/>
            <a:r>
              <a:rPr lang="en-US" sz="3100" dirty="0">
                <a:ea typeface="Times New Roman" panose="02020603050405020304" pitchFamily="18" charset="0"/>
                <a:cs typeface="Arial" panose="020B0604020202020204" pitchFamily="34" charset="0"/>
              </a:rPr>
              <a:t>Radio Coverage Challenges/LTE Challenges</a:t>
            </a:r>
          </a:p>
          <a:p>
            <a:pPr lvl="1"/>
            <a:r>
              <a:rPr lang="en-US" sz="3100" dirty="0">
                <a:ea typeface="Times New Roman" panose="02020603050405020304" pitchFamily="18" charset="0"/>
                <a:cs typeface="Arial" panose="020B0604020202020204" pitchFamily="34" charset="0"/>
              </a:rPr>
              <a:t>Tested FirstNet, Verizon, and T-Mobile – all have issues with coverage</a:t>
            </a:r>
          </a:p>
          <a:p>
            <a:pPr lvl="1"/>
            <a:r>
              <a:rPr lang="en-US" sz="3100" dirty="0">
                <a:ea typeface="Times New Roman" panose="02020603050405020304" pitchFamily="18" charset="0"/>
                <a:cs typeface="Arial" panose="020B0604020202020204" pitchFamily="34" charset="0"/>
              </a:rPr>
              <a:t>Identified good location for new state radio site owned by MDU</a:t>
            </a:r>
          </a:p>
          <a:p>
            <a:pPr lvl="1"/>
            <a:r>
              <a:rPr lang="en-US" sz="3100" dirty="0">
                <a:ea typeface="Times New Roman" panose="02020603050405020304" pitchFamily="18" charset="0"/>
                <a:cs typeface="Arial" panose="020B0604020202020204" pitchFamily="34" charset="0"/>
              </a:rPr>
              <a:t>Offered site at no cost for public safety</a:t>
            </a:r>
          </a:p>
          <a:p>
            <a:pPr lvl="1"/>
            <a:r>
              <a:rPr lang="en-US" sz="3100" dirty="0">
                <a:ea typeface="Times New Roman" panose="02020603050405020304" pitchFamily="18" charset="0"/>
                <a:cs typeface="Arial" panose="020B0604020202020204" pitchFamily="34" charset="0"/>
              </a:rPr>
              <a:t>Walworth County seeking funds to retrofit tower to support State Radio antennas and feedlines ($37,290) and new shelter ($25,000)</a:t>
            </a:r>
          </a:p>
          <a:p>
            <a:pPr lvl="1"/>
            <a:r>
              <a:rPr lang="en-US" sz="3100" dirty="0">
                <a:ea typeface="Times New Roman" panose="02020603050405020304" pitchFamily="18" charset="0"/>
                <a:cs typeface="Arial" panose="020B0604020202020204" pitchFamily="34" charset="0"/>
              </a:rPr>
              <a:t>Increases Formula for Underserved Areas score from 93 to 124</a:t>
            </a:r>
          </a:p>
          <a:p>
            <a:pPr lvl="1"/>
            <a:r>
              <a:rPr lang="en-US" sz="3100" dirty="0">
                <a:ea typeface="Times New Roman" panose="02020603050405020304" pitchFamily="18" charset="0"/>
                <a:cs typeface="Arial" panose="020B0604020202020204" pitchFamily="34" charset="0"/>
              </a:rPr>
              <a:t>N70 testing feedback is good</a:t>
            </a:r>
          </a:p>
          <a:p>
            <a:pPr lvl="1"/>
            <a:r>
              <a:rPr lang="en-US" sz="3100" dirty="0">
                <a:ea typeface="Times New Roman" panose="02020603050405020304" pitchFamily="18" charset="0"/>
                <a:cs typeface="Arial" panose="020B0604020202020204" pitchFamily="34" charset="0"/>
              </a:rPr>
              <a:t>Explore funding options for remaining $544,000 if PSCC supports moving forward</a:t>
            </a:r>
          </a:p>
          <a:p>
            <a:pPr lvl="1"/>
            <a:r>
              <a:rPr lang="en-US" sz="3100" dirty="0">
                <a:ea typeface="Times New Roman" panose="02020603050405020304" pitchFamily="18" charset="0"/>
                <a:cs typeface="Arial" panose="020B0604020202020204" pitchFamily="34" charset="0"/>
              </a:rPr>
              <a:t>Motion to seek funding</a:t>
            </a:r>
          </a:p>
          <a:p>
            <a:pPr marL="0" indent="0">
              <a:buNone/>
            </a:pPr>
            <a:endParaRPr lang="en-US" sz="1400" dirty="0"/>
          </a:p>
          <a:p>
            <a:endParaRPr lang="en-US" sz="1400" dirty="0">
              <a:latin typeface="+mj-lt"/>
            </a:endParaRPr>
          </a:p>
          <a:p>
            <a:endParaRPr lang="en-US" sz="800" dirty="0"/>
          </a:p>
        </p:txBody>
      </p:sp>
      <p:pic>
        <p:nvPicPr>
          <p:cNvPr id="4" name="Picture 3">
            <a:extLst>
              <a:ext uri="{FF2B5EF4-FFF2-40B4-BE49-F238E27FC236}">
                <a16:creationId xmlns:a16="http://schemas.microsoft.com/office/drawing/2014/main" id="{2A828E11-3017-7E86-B0DB-8D7FDEA94A68}"/>
              </a:ext>
            </a:extLst>
          </p:cNvPr>
          <p:cNvPicPr>
            <a:picLocks noChangeAspect="1"/>
          </p:cNvPicPr>
          <p:nvPr/>
        </p:nvPicPr>
        <p:blipFill>
          <a:blip r:embed="rId2"/>
          <a:stretch>
            <a:fillRect/>
          </a:stretch>
        </p:blipFill>
        <p:spPr>
          <a:xfrm>
            <a:off x="8876771" y="2020260"/>
            <a:ext cx="2210153" cy="2210153"/>
          </a:xfrm>
          <a:prstGeom prst="rect">
            <a:avLst/>
          </a:prstGeom>
        </p:spPr>
      </p:pic>
      <p:sp>
        <p:nvSpPr>
          <p:cNvPr id="13" name="Rectangle 12">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2025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856FAA-2BBA-34DB-2448-84FE0173A648}"/>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89E447-BA78-1109-A087-9ADA8401A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86619E-8090-D406-5DE9-B55A527A13FD}"/>
              </a:ext>
            </a:extLst>
          </p:cNvPr>
          <p:cNvSpPr>
            <a:spLocks noGrp="1"/>
          </p:cNvSpPr>
          <p:nvPr>
            <p:ph type="title"/>
          </p:nvPr>
        </p:nvSpPr>
        <p:spPr>
          <a:xfrm>
            <a:off x="1136396" y="457201"/>
            <a:ext cx="5814240" cy="552733"/>
          </a:xfrm>
        </p:spPr>
        <p:txBody>
          <a:bodyPr anchor="b">
            <a:normAutofit fontScale="90000"/>
          </a:bodyPr>
          <a:lstStyle/>
          <a:p>
            <a:r>
              <a:rPr lang="en-US" sz="4000" dirty="0"/>
              <a:t>New Business (Continued)</a:t>
            </a:r>
          </a:p>
        </p:txBody>
      </p:sp>
      <p:sp>
        <p:nvSpPr>
          <p:cNvPr id="3" name="Content Placeholder 2">
            <a:extLst>
              <a:ext uri="{FF2B5EF4-FFF2-40B4-BE49-F238E27FC236}">
                <a16:creationId xmlns:a16="http://schemas.microsoft.com/office/drawing/2014/main" id="{CBBC4831-C5C9-C2ED-465B-865C73AA1615}"/>
              </a:ext>
            </a:extLst>
          </p:cNvPr>
          <p:cNvSpPr>
            <a:spLocks noGrp="1"/>
          </p:cNvSpPr>
          <p:nvPr>
            <p:ph idx="1"/>
          </p:nvPr>
        </p:nvSpPr>
        <p:spPr>
          <a:xfrm>
            <a:off x="272956" y="1009934"/>
            <a:ext cx="7615450" cy="4728257"/>
          </a:xfrm>
        </p:spPr>
        <p:txBody>
          <a:bodyPr>
            <a:normAutofit/>
          </a:bodyPr>
          <a:lstStyle/>
          <a:p>
            <a:pPr marL="0" indent="0">
              <a:buNone/>
            </a:pPr>
            <a:endParaRPr lang="en-US" sz="1400" dirty="0"/>
          </a:p>
          <a:p>
            <a:pPr marL="0" indent="0">
              <a:buNone/>
            </a:pPr>
            <a:r>
              <a:rPr lang="en-US" sz="1800" b="1" dirty="0"/>
              <a:t>4. Brookings, Davison, Brown County – Coverage Challenges/updates</a:t>
            </a:r>
          </a:p>
          <a:p>
            <a:pPr lvl="1"/>
            <a:r>
              <a:rPr lang="en-US" sz="1400" dirty="0"/>
              <a:t>Davison County moving forward with </a:t>
            </a:r>
            <a:r>
              <a:rPr lang="en-US" sz="1400" dirty="0" err="1"/>
              <a:t>Siyata</a:t>
            </a:r>
            <a:r>
              <a:rPr lang="en-US" sz="1400" dirty="0"/>
              <a:t> SD7 for portable coverage</a:t>
            </a:r>
          </a:p>
          <a:p>
            <a:pPr lvl="1"/>
            <a:r>
              <a:rPr lang="en-US" sz="1400" dirty="0"/>
              <a:t>Brookings tested with great success plan to purchase 50 APX Next Radios</a:t>
            </a:r>
          </a:p>
          <a:p>
            <a:pPr lvl="1"/>
            <a:r>
              <a:rPr lang="en-US" sz="1400" dirty="0"/>
              <a:t>Brown County will complete survey and state radio will soon send test equipment</a:t>
            </a:r>
          </a:p>
          <a:p>
            <a:pPr marL="0" indent="0">
              <a:buNone/>
            </a:pPr>
            <a:r>
              <a:rPr lang="en-US" sz="1800" b="1" dirty="0"/>
              <a:t>5. Remote Radio Management – Kendall Light</a:t>
            </a:r>
          </a:p>
          <a:p>
            <a:pPr lvl="1"/>
            <a:r>
              <a:rPr lang="en-US" sz="1400" dirty="0"/>
              <a:t>Feature purchase on radio</a:t>
            </a:r>
          </a:p>
          <a:p>
            <a:pPr lvl="1"/>
            <a:r>
              <a:rPr lang="en-US" sz="1400" dirty="0"/>
              <a:t>Centrally Located Server</a:t>
            </a:r>
          </a:p>
          <a:p>
            <a:pPr lvl="1"/>
            <a:r>
              <a:rPr lang="en-US" sz="1400" dirty="0"/>
              <a:t>Agencies can request pickup of programming equipment and work with state radio or vendors on codeplug development</a:t>
            </a:r>
          </a:p>
          <a:p>
            <a:pPr lvl="1"/>
            <a:r>
              <a:rPr lang="en-US" sz="1400" dirty="0"/>
              <a:t>Codeplugs will be loaded on server for deployment</a:t>
            </a:r>
          </a:p>
          <a:p>
            <a:pPr lvl="1"/>
            <a:r>
              <a:rPr lang="en-US" sz="1400" dirty="0"/>
              <a:t>Help with underserved areas for vendor support</a:t>
            </a:r>
          </a:p>
          <a:p>
            <a:pPr lvl="1"/>
            <a:r>
              <a:rPr lang="en-US" sz="1400" dirty="0"/>
              <a:t>No technical expertise needed – just plug radio programming cable into radios and updates automatically load into radios</a:t>
            </a:r>
          </a:p>
          <a:p>
            <a:pPr lvl="1"/>
            <a:r>
              <a:rPr lang="en-US" sz="1400" dirty="0"/>
              <a:t>Active now</a:t>
            </a:r>
          </a:p>
          <a:p>
            <a:endParaRPr lang="en-US" sz="1400" dirty="0">
              <a:latin typeface="+mj-lt"/>
            </a:endParaRPr>
          </a:p>
          <a:p>
            <a:endParaRPr lang="en-US" sz="800" dirty="0"/>
          </a:p>
        </p:txBody>
      </p:sp>
      <p:pic>
        <p:nvPicPr>
          <p:cNvPr id="6" name="Picture 5">
            <a:extLst>
              <a:ext uri="{FF2B5EF4-FFF2-40B4-BE49-F238E27FC236}">
                <a16:creationId xmlns:a16="http://schemas.microsoft.com/office/drawing/2014/main" id="{2BEB7822-3D7A-103B-5D9A-9FF7DC159077}"/>
              </a:ext>
            </a:extLst>
          </p:cNvPr>
          <p:cNvPicPr>
            <a:picLocks noChangeAspect="1"/>
          </p:cNvPicPr>
          <p:nvPr/>
        </p:nvPicPr>
        <p:blipFill>
          <a:blip r:embed="rId2"/>
          <a:stretch>
            <a:fillRect/>
          </a:stretch>
        </p:blipFill>
        <p:spPr>
          <a:xfrm>
            <a:off x="8636773" y="3009518"/>
            <a:ext cx="3282271" cy="3282271"/>
          </a:xfrm>
          <a:prstGeom prst="rect">
            <a:avLst/>
          </a:prstGeom>
        </p:spPr>
      </p:pic>
      <p:sp>
        <p:nvSpPr>
          <p:cNvPr id="13" name="Rectangle 12">
            <a:extLst>
              <a:ext uri="{FF2B5EF4-FFF2-40B4-BE49-F238E27FC236}">
                <a16:creationId xmlns:a16="http://schemas.microsoft.com/office/drawing/2014/main" id="{63BA6DC4-4003-F977-7A30-8265D4EEE5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EE726D3-E27C-807A-5787-286599AD9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E9B5CD-E0DD-CE1D-7572-11953B473128}"/>
              </a:ext>
            </a:extLst>
          </p:cNvPr>
          <p:cNvPicPr>
            <a:picLocks noChangeAspect="1"/>
          </p:cNvPicPr>
          <p:nvPr/>
        </p:nvPicPr>
        <p:blipFill>
          <a:blip r:embed="rId3"/>
          <a:stretch>
            <a:fillRect/>
          </a:stretch>
        </p:blipFill>
        <p:spPr>
          <a:xfrm>
            <a:off x="9220201" y="352234"/>
            <a:ext cx="1981200" cy="2305050"/>
          </a:xfrm>
          <a:prstGeom prst="rect">
            <a:avLst/>
          </a:prstGeom>
        </p:spPr>
      </p:pic>
    </p:spTree>
    <p:extLst>
      <p:ext uri="{BB962C8B-B14F-4D97-AF65-F5344CB8AC3E}">
        <p14:creationId xmlns:p14="http://schemas.microsoft.com/office/powerpoint/2010/main" val="393029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11887A-F821-F93D-7779-8CC13051A119}"/>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1B3490-2761-D3F9-8041-6CE7568C12D2}"/>
              </a:ext>
            </a:extLst>
          </p:cNvPr>
          <p:cNvSpPr>
            <a:spLocks noGrp="1"/>
          </p:cNvSpPr>
          <p:nvPr>
            <p:ph type="title"/>
          </p:nvPr>
        </p:nvSpPr>
        <p:spPr>
          <a:xfrm>
            <a:off x="1136397" y="502021"/>
            <a:ext cx="4959603" cy="876403"/>
          </a:xfrm>
        </p:spPr>
        <p:txBody>
          <a:bodyPr anchor="b">
            <a:normAutofit fontScale="90000"/>
          </a:bodyPr>
          <a:lstStyle/>
          <a:p>
            <a:r>
              <a:rPr lang="en-US" sz="4000" dirty="0"/>
              <a:t>New Business (Continued)</a:t>
            </a:r>
          </a:p>
        </p:txBody>
      </p:sp>
      <p:sp>
        <p:nvSpPr>
          <p:cNvPr id="3" name="Content Placeholder 2">
            <a:extLst>
              <a:ext uri="{FF2B5EF4-FFF2-40B4-BE49-F238E27FC236}">
                <a16:creationId xmlns:a16="http://schemas.microsoft.com/office/drawing/2014/main" id="{5069D2A4-FC1E-B4AE-F953-D41C0825F4B1}"/>
              </a:ext>
            </a:extLst>
          </p:cNvPr>
          <p:cNvSpPr>
            <a:spLocks noGrp="1"/>
          </p:cNvSpPr>
          <p:nvPr>
            <p:ph idx="1"/>
          </p:nvPr>
        </p:nvSpPr>
        <p:spPr>
          <a:xfrm>
            <a:off x="286603" y="1542198"/>
            <a:ext cx="5964072" cy="4398780"/>
          </a:xfrm>
        </p:spPr>
        <p:txBody>
          <a:bodyPr anchor="t">
            <a:normAutofit/>
          </a:bodyPr>
          <a:lstStyle/>
          <a:p>
            <a:pPr marL="0" indent="0">
              <a:buNone/>
            </a:pPr>
            <a:r>
              <a:rPr lang="en-US" sz="1800" b="1" dirty="0"/>
              <a:t>6.  ISSI (Inter-RF Subsystem Interface) – Kendall Light</a:t>
            </a:r>
          </a:p>
          <a:p>
            <a:r>
              <a:rPr lang="en-US" sz="1600" b="1" dirty="0">
                <a:ea typeface="+mn-lt"/>
                <a:cs typeface="+mn-lt"/>
              </a:rPr>
              <a:t>South Dakota partnered with Wyoming, Montana, and Nebraska to form a multi-state ISSI (Inter RF Subsystem Interface) network.</a:t>
            </a:r>
            <a:endParaRPr lang="en-US" sz="1600" b="1" dirty="0">
              <a:ea typeface="Calibri"/>
              <a:cs typeface="Calibri"/>
            </a:endParaRPr>
          </a:p>
          <a:p>
            <a:r>
              <a:rPr lang="en-US" sz="1600" b="1" dirty="0">
                <a:ea typeface="+mn-lt"/>
                <a:cs typeface="+mn-lt"/>
              </a:rPr>
              <a:t>Enables real-time interoperability during disasters, large events, and cross-border emergencies.</a:t>
            </a:r>
            <a:endParaRPr lang="en-US" sz="1600" b="1" dirty="0">
              <a:ea typeface="Calibri"/>
              <a:cs typeface="Calibri"/>
            </a:endParaRPr>
          </a:p>
          <a:p>
            <a:pPr lvl="1"/>
            <a:r>
              <a:rPr lang="en-US" sz="1600" dirty="0">
                <a:ea typeface="+mn-lt"/>
                <a:cs typeface="+mn-lt"/>
              </a:rPr>
              <a:t>Used successfully between Lawrence County (SD) and Crook County (WY) to locate missing persons in the Black Hills</a:t>
            </a:r>
          </a:p>
          <a:p>
            <a:pPr lvl="1"/>
            <a:r>
              <a:rPr lang="en-US" sz="1600" dirty="0">
                <a:ea typeface="+mn-lt"/>
                <a:cs typeface="+mn-lt"/>
              </a:rPr>
              <a:t>Wildfire response</a:t>
            </a:r>
          </a:p>
          <a:p>
            <a:pPr lvl="1"/>
            <a:r>
              <a:rPr lang="en-US" sz="1600" dirty="0">
                <a:ea typeface="+mn-lt"/>
                <a:cs typeface="+mn-lt"/>
              </a:rPr>
              <a:t>Cross-border law enforcement pursuits</a:t>
            </a:r>
          </a:p>
          <a:p>
            <a:pPr lvl="1"/>
            <a:r>
              <a:rPr lang="en-US" sz="1600" dirty="0">
                <a:ea typeface="+mn-lt"/>
                <a:cs typeface="+mn-lt"/>
              </a:rPr>
              <a:t>Search and rescue (SAR)</a:t>
            </a:r>
          </a:p>
          <a:p>
            <a:pPr lvl="1"/>
            <a:r>
              <a:rPr lang="en-US" sz="1600" dirty="0">
                <a:ea typeface="+mn-lt"/>
                <a:cs typeface="+mn-lt"/>
              </a:rPr>
              <a:t>Multi-casualty disaster coordination</a:t>
            </a:r>
            <a:endParaRPr lang="en-US" sz="1600" dirty="0">
              <a:ea typeface="Calibri"/>
              <a:cs typeface="Calibri"/>
            </a:endParaRPr>
          </a:p>
          <a:p>
            <a:pPr lvl="1"/>
            <a:r>
              <a:rPr lang="en-US" sz="1600" dirty="0">
                <a:ea typeface="+mn-lt"/>
                <a:cs typeface="+mn-lt"/>
              </a:rPr>
              <a:t>Daily use in underserved border areas</a:t>
            </a:r>
          </a:p>
          <a:p>
            <a:pPr lvl="1"/>
            <a:r>
              <a:rPr lang="en-US" sz="1600" dirty="0"/>
              <a:t>Active Now with Wyoming – seeing significant coverage improvements in Black Hills</a:t>
            </a:r>
          </a:p>
          <a:p>
            <a:pPr marL="457200" lvl="1" indent="0">
              <a:buNone/>
            </a:pPr>
            <a:endParaRPr lang="en-US" sz="1600" dirty="0"/>
          </a:p>
          <a:p>
            <a:pPr lvl="1"/>
            <a:endParaRPr lang="en-US" sz="1600" dirty="0">
              <a:ea typeface="Calibri"/>
              <a:cs typeface="Calibri"/>
            </a:endParaRPr>
          </a:p>
          <a:p>
            <a:endParaRPr lang="en-US" sz="1300" dirty="0">
              <a:latin typeface="+mj-lt"/>
            </a:endParaRPr>
          </a:p>
          <a:p>
            <a:endParaRPr lang="en-US" sz="1300" dirty="0"/>
          </a:p>
        </p:txBody>
      </p:sp>
      <p:pic>
        <p:nvPicPr>
          <p:cNvPr id="5" name="Picture 4">
            <a:extLst>
              <a:ext uri="{FF2B5EF4-FFF2-40B4-BE49-F238E27FC236}">
                <a16:creationId xmlns:a16="http://schemas.microsoft.com/office/drawing/2014/main" id="{AA197E5F-0824-DB84-BF41-CD5D791716F8}"/>
              </a:ext>
            </a:extLst>
          </p:cNvPr>
          <p:cNvPicPr>
            <a:picLocks noChangeAspect="1"/>
          </p:cNvPicPr>
          <p:nvPr/>
        </p:nvPicPr>
        <p:blipFill>
          <a:blip r:embed="rId2"/>
          <a:stretch>
            <a:fillRect/>
          </a:stretch>
        </p:blipFill>
        <p:spPr>
          <a:xfrm>
            <a:off x="6512442" y="699625"/>
            <a:ext cx="5201023" cy="5044993"/>
          </a:xfrm>
          <a:prstGeom prst="rect">
            <a:avLst/>
          </a:prstGeom>
        </p:spPr>
      </p:pic>
      <p:sp>
        <p:nvSpPr>
          <p:cNvPr id="22" name="Rectangle 2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08745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33134</TotalTime>
  <Words>1321</Words>
  <Application>Microsoft Office PowerPoint</Application>
  <PresentationFormat>Widescreen</PresentationFormat>
  <Paragraphs>175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Calibri Light</vt:lpstr>
      <vt:lpstr>Symbol</vt:lpstr>
      <vt:lpstr>Times New Roman</vt:lpstr>
      <vt:lpstr>Office Theme</vt:lpstr>
      <vt:lpstr>March Meeting</vt:lpstr>
      <vt:lpstr>Agenda</vt:lpstr>
      <vt:lpstr>Old Business</vt:lpstr>
      <vt:lpstr>Old Business (Continued)</vt:lpstr>
      <vt:lpstr>Old Business (Continued)</vt:lpstr>
      <vt:lpstr>New Business</vt:lpstr>
      <vt:lpstr>New Business (Continued)</vt:lpstr>
      <vt:lpstr>New Business (Continued)</vt:lpstr>
      <vt:lpstr>New Business (Continued)</vt:lpstr>
      <vt:lpstr>PowerPoint Presentation</vt:lpstr>
      <vt:lpstr>New Business (Continued)</vt:lpstr>
      <vt:lpstr>New Business (Continued)</vt:lpstr>
      <vt:lpstr>New Business (Continued)</vt:lpstr>
      <vt:lpstr>Organizational Reports</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Meeting</dc:title>
  <dc:creator>Nincehelser, Trent</dc:creator>
  <cp:lastModifiedBy>Nincehelser, Trent</cp:lastModifiedBy>
  <cp:revision>18</cp:revision>
  <cp:lastPrinted>2025-12-09T15:49:18Z</cp:lastPrinted>
  <dcterms:created xsi:type="dcterms:W3CDTF">2023-08-30T15:37:32Z</dcterms:created>
  <dcterms:modified xsi:type="dcterms:W3CDTF">2026-05-26T21:51:11Z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3b1a8e-41ed-4bc7-92d1-0305fbefd661_Enabled">
    <vt:lpwstr>true</vt:lpwstr>
  </property>
  <property fmtid="{D5CDD505-2E9C-101B-9397-08002B2CF9AE}" pid="3" name="MSIP_Label_ec3b1a8e-41ed-4bc7-92d1-0305fbefd661_SetDate">
    <vt:lpwstr>2025-03-11T16:03:47Z</vt:lpwstr>
  </property>
  <property fmtid="{D5CDD505-2E9C-101B-9397-08002B2CF9AE}" pid="4" name="MSIP_Label_ec3b1a8e-41ed-4bc7-92d1-0305fbefd661_Method">
    <vt:lpwstr>Standard</vt:lpwstr>
  </property>
  <property fmtid="{D5CDD505-2E9C-101B-9397-08002B2CF9AE}" pid="5" name="MSIP_Label_ec3b1a8e-41ed-4bc7-92d1-0305fbefd661_Name">
    <vt:lpwstr>M365-General - Anyone (Unrestricted)-Prod</vt:lpwstr>
  </property>
  <property fmtid="{D5CDD505-2E9C-101B-9397-08002B2CF9AE}" pid="6" name="MSIP_Label_ec3b1a8e-41ed-4bc7-92d1-0305fbefd661_SiteId">
    <vt:lpwstr>70af547c-69ab-416d-b4a6-543b5ce52b99</vt:lpwstr>
  </property>
  <property fmtid="{D5CDD505-2E9C-101B-9397-08002B2CF9AE}" pid="7" name="MSIP_Label_ec3b1a8e-41ed-4bc7-92d1-0305fbefd661_ActionId">
    <vt:lpwstr>e86d2760-2a8c-448f-82d8-ddafa07414e3</vt:lpwstr>
  </property>
  <property fmtid="{D5CDD505-2E9C-101B-9397-08002B2CF9AE}" pid="8" name="MSIP_Label_ec3b1a8e-41ed-4bc7-92d1-0305fbefd661_ContentBits">
    <vt:lpwstr>0</vt:lpwstr>
  </property>
</Properties>
</file>