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5" r:id="rId5"/>
    <p:sldId id="266" r:id="rId6"/>
    <p:sldId id="288" r:id="rId7"/>
    <p:sldId id="258" r:id="rId8"/>
    <p:sldId id="293" r:id="rId9"/>
    <p:sldId id="295" r:id="rId10"/>
    <p:sldId id="294" r:id="rId11"/>
    <p:sldId id="300" r:id="rId12"/>
    <p:sldId id="292" r:id="rId13"/>
    <p:sldId id="298" r:id="rId14"/>
    <p:sldId id="276" r:id="rId15"/>
    <p:sldId id="309" r:id="rId16"/>
    <p:sldId id="310" r:id="rId17"/>
    <p:sldId id="270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2C1C1F-7B94-4631-A047-4E1F3702BDE1}" v="70" dt="2025-09-22T17:48:51.6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6FDFD7-D21D-47ED-91A2-EC52195E43BC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3FCC618-76FD-4020-94F2-9CC76A531315}">
      <dgm:prSet custT="1"/>
      <dgm:spPr/>
      <dgm:t>
        <a:bodyPr/>
        <a:lstStyle/>
        <a:p>
          <a:r>
            <a:rPr lang="en-US" sz="1400" b="0" i="0" baseline="0" dirty="0"/>
            <a:t>North Minnehaha Simulcast anticipated completion </a:t>
          </a:r>
          <a:r>
            <a:rPr lang="en-US" sz="1400" dirty="0"/>
            <a:t>October</a:t>
          </a:r>
          <a:r>
            <a:rPr lang="en-US" sz="1400" b="0" i="0" baseline="0" dirty="0"/>
            <a:t> 2025</a:t>
          </a:r>
          <a:endParaRPr lang="en-US" sz="1400" dirty="0"/>
        </a:p>
      </dgm:t>
    </dgm:pt>
    <dgm:pt modelId="{7F73F3B1-8757-42C4-BAE1-188C5026DE9A}" type="parTrans" cxnId="{E250C38D-73F2-493F-A78D-80A3E1A57203}">
      <dgm:prSet/>
      <dgm:spPr/>
      <dgm:t>
        <a:bodyPr/>
        <a:lstStyle/>
        <a:p>
          <a:endParaRPr lang="en-US"/>
        </a:p>
      </dgm:t>
    </dgm:pt>
    <dgm:pt modelId="{BF0348F6-53F7-4AD2-9A72-29995CFB2D9B}" type="sibTrans" cxnId="{E250C38D-73F2-493F-A78D-80A3E1A57203}">
      <dgm:prSet/>
      <dgm:spPr/>
      <dgm:t>
        <a:bodyPr/>
        <a:lstStyle/>
        <a:p>
          <a:endParaRPr lang="en-US"/>
        </a:p>
      </dgm:t>
    </dgm:pt>
    <dgm:pt modelId="{73988C8E-CCD3-45D8-9B53-9983A2D6A25B}">
      <dgm:prSet custT="1"/>
      <dgm:spPr/>
      <dgm:t>
        <a:bodyPr/>
        <a:lstStyle/>
        <a:p>
          <a:r>
            <a:rPr lang="en-US" sz="1400" b="0" i="0" baseline="0" dirty="0"/>
            <a:t>Working closely with Sioux Falls to tackle challenges with portable coverage</a:t>
          </a:r>
          <a:endParaRPr lang="en-US" sz="1400" dirty="0"/>
        </a:p>
      </dgm:t>
    </dgm:pt>
    <dgm:pt modelId="{6AA856A5-761B-4D0B-8CF8-D782B112CE43}" type="parTrans" cxnId="{3D61AFBB-3234-4553-99FC-9EF918BA3C5B}">
      <dgm:prSet/>
      <dgm:spPr/>
      <dgm:t>
        <a:bodyPr/>
        <a:lstStyle/>
        <a:p>
          <a:endParaRPr lang="en-US"/>
        </a:p>
      </dgm:t>
    </dgm:pt>
    <dgm:pt modelId="{CF0EA92B-BDE1-4645-8147-CA10DD2C83D1}" type="sibTrans" cxnId="{3D61AFBB-3234-4553-99FC-9EF918BA3C5B}">
      <dgm:prSet/>
      <dgm:spPr/>
      <dgm:t>
        <a:bodyPr/>
        <a:lstStyle/>
        <a:p>
          <a:endParaRPr lang="en-US"/>
        </a:p>
      </dgm:t>
    </dgm:pt>
    <dgm:pt modelId="{187B77AE-5A52-43A6-89B8-01435EBAC0A0}">
      <dgm:prSet custT="1"/>
      <dgm:spPr/>
      <dgm:t>
        <a:bodyPr/>
        <a:lstStyle/>
        <a:p>
          <a:r>
            <a:rPr lang="en-US" sz="1400" b="0" i="0" baseline="0" dirty="0"/>
            <a:t>City of Sioux Falls and Minnehaha County ordered APX Next and APX N70 LTE capable radios</a:t>
          </a:r>
          <a:endParaRPr lang="en-US" sz="1400" dirty="0"/>
        </a:p>
      </dgm:t>
    </dgm:pt>
    <dgm:pt modelId="{1692AC8F-BBD0-4A84-88FC-8745B274B930}" type="parTrans" cxnId="{CB423464-C4F2-457E-AF7B-7452BEF5BD7A}">
      <dgm:prSet/>
      <dgm:spPr/>
      <dgm:t>
        <a:bodyPr/>
        <a:lstStyle/>
        <a:p>
          <a:endParaRPr lang="en-US"/>
        </a:p>
      </dgm:t>
    </dgm:pt>
    <dgm:pt modelId="{30AAE365-0731-4CCA-BE6B-A579C5CF048F}" type="sibTrans" cxnId="{CB423464-C4F2-457E-AF7B-7452BEF5BD7A}">
      <dgm:prSet/>
      <dgm:spPr/>
      <dgm:t>
        <a:bodyPr/>
        <a:lstStyle/>
        <a:p>
          <a:endParaRPr lang="en-US"/>
        </a:p>
      </dgm:t>
    </dgm:pt>
    <dgm:pt modelId="{6B993019-E1D6-4DCF-83BC-4438FD2BFDD8}">
      <dgm:prSet custT="1"/>
      <dgm:spPr>
        <a:solidFill>
          <a:schemeClr val="bg1"/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5. Organization Representative Vacancies</a:t>
          </a:r>
        </a:p>
      </dgm:t>
    </dgm:pt>
    <dgm:pt modelId="{2EA8C11A-AB79-4A35-B539-A267DB6F6076}" type="parTrans" cxnId="{ABAC7175-78AC-44F0-99DB-CC9A6FCBA4FD}">
      <dgm:prSet/>
      <dgm:spPr/>
      <dgm:t>
        <a:bodyPr/>
        <a:lstStyle/>
        <a:p>
          <a:endParaRPr lang="en-US"/>
        </a:p>
      </dgm:t>
    </dgm:pt>
    <dgm:pt modelId="{ED357C61-7EF7-43DC-BD20-B3ECB99F2E72}" type="sibTrans" cxnId="{ABAC7175-78AC-44F0-99DB-CC9A6FCBA4FD}">
      <dgm:prSet/>
      <dgm:spPr/>
      <dgm:t>
        <a:bodyPr/>
        <a:lstStyle/>
        <a:p>
          <a:endParaRPr lang="en-US"/>
        </a:p>
      </dgm:t>
    </dgm:pt>
    <dgm:pt modelId="{B33F7E41-AC3C-4756-AC99-C556300A6515}">
      <dgm:prSet custT="1"/>
      <dgm:spPr/>
      <dgm:t>
        <a:bodyPr/>
        <a:lstStyle/>
        <a:p>
          <a:r>
            <a:rPr lang="en-US" sz="1400" dirty="0"/>
            <a:t>Many new appointees- currently no vacancies</a:t>
          </a:r>
        </a:p>
      </dgm:t>
    </dgm:pt>
    <dgm:pt modelId="{EEE373CD-D0AE-4623-A873-B5886B456329}" type="parTrans" cxnId="{3073192E-5A19-4244-8C9D-C3ED2F3D676B}">
      <dgm:prSet/>
      <dgm:spPr/>
      <dgm:t>
        <a:bodyPr/>
        <a:lstStyle/>
        <a:p>
          <a:endParaRPr lang="en-US"/>
        </a:p>
      </dgm:t>
    </dgm:pt>
    <dgm:pt modelId="{75FB5C9F-6322-4B14-B36B-643FF933F3C7}" type="sibTrans" cxnId="{3073192E-5A19-4244-8C9D-C3ED2F3D676B}">
      <dgm:prSet/>
      <dgm:spPr/>
      <dgm:t>
        <a:bodyPr/>
        <a:lstStyle/>
        <a:p>
          <a:endParaRPr lang="en-US"/>
        </a:p>
      </dgm:t>
    </dgm:pt>
    <dgm:pt modelId="{BE299CF3-EBEC-434D-A024-67CB42E62C77}">
      <dgm:prSet custT="1"/>
      <dgm:spPr/>
      <dgm:t>
        <a:bodyPr/>
        <a:lstStyle/>
        <a:p>
          <a:r>
            <a:rPr lang="en-US" sz="1400" dirty="0"/>
            <a:t>Working with the Governors office on finalization </a:t>
          </a:r>
        </a:p>
      </dgm:t>
    </dgm:pt>
    <dgm:pt modelId="{CBB70853-87F4-4AA2-8E4A-D4A915A9D31B}" type="parTrans" cxnId="{878CBB54-E1D5-4E32-8029-C80473518A93}">
      <dgm:prSet/>
      <dgm:spPr/>
      <dgm:t>
        <a:bodyPr/>
        <a:lstStyle/>
        <a:p>
          <a:endParaRPr lang="en-US"/>
        </a:p>
      </dgm:t>
    </dgm:pt>
    <dgm:pt modelId="{79EF5F20-7AA7-461A-A722-E42F58D6A97F}" type="sibTrans" cxnId="{878CBB54-E1D5-4E32-8029-C80473518A93}">
      <dgm:prSet/>
      <dgm:spPr/>
      <dgm:t>
        <a:bodyPr/>
        <a:lstStyle/>
        <a:p>
          <a:endParaRPr lang="en-US"/>
        </a:p>
      </dgm:t>
    </dgm:pt>
    <dgm:pt modelId="{FF628B87-D174-4F4E-B704-6647487D1C0E}">
      <dgm:prSet custT="1"/>
      <dgm:spPr/>
      <dgm:t>
        <a:bodyPr/>
        <a:lstStyle/>
        <a:p>
          <a:r>
            <a:rPr lang="en-US" sz="1400" dirty="0"/>
            <a:t>Introductions – Welcome aboard and thank you for your service to the SDPSCC!</a:t>
          </a:r>
        </a:p>
      </dgm:t>
    </dgm:pt>
    <dgm:pt modelId="{A75E162B-340B-46A3-9AD1-350F7AF77EF7}" type="parTrans" cxnId="{8E68E1FA-0075-4C39-8F6F-F73F34270D4A}">
      <dgm:prSet/>
      <dgm:spPr/>
      <dgm:t>
        <a:bodyPr/>
        <a:lstStyle/>
        <a:p>
          <a:endParaRPr lang="en-US"/>
        </a:p>
      </dgm:t>
    </dgm:pt>
    <dgm:pt modelId="{FE93C142-DF1B-4258-84CB-9C29AAC51234}" type="sibTrans" cxnId="{8E68E1FA-0075-4C39-8F6F-F73F34270D4A}">
      <dgm:prSet/>
      <dgm:spPr/>
      <dgm:t>
        <a:bodyPr/>
        <a:lstStyle/>
        <a:p>
          <a:endParaRPr lang="en-US"/>
        </a:p>
      </dgm:t>
    </dgm:pt>
    <dgm:pt modelId="{F0E157DD-A54A-4F27-8754-F3B6DFA6AFC2}">
      <dgm:prSet custT="1"/>
      <dgm:spPr/>
      <dgm:t>
        <a:bodyPr/>
        <a:lstStyle/>
        <a:p>
          <a:r>
            <a:rPr lang="en-US" sz="1400" dirty="0"/>
            <a:t>Police Chiefs Assn. – Jeremy Wellnitz</a:t>
          </a:r>
        </a:p>
      </dgm:t>
    </dgm:pt>
    <dgm:pt modelId="{563EDD02-931C-4764-AFD2-410A2F8DD140}" type="parTrans" cxnId="{1D82762A-62A8-416C-A622-DB79EC72998B}">
      <dgm:prSet/>
      <dgm:spPr/>
      <dgm:t>
        <a:bodyPr/>
        <a:lstStyle/>
        <a:p>
          <a:endParaRPr lang="en-US"/>
        </a:p>
      </dgm:t>
    </dgm:pt>
    <dgm:pt modelId="{520C7A47-1D25-4A0E-AE6F-D4D9FE3A09D4}" type="sibTrans" cxnId="{1D82762A-62A8-416C-A622-DB79EC72998B}">
      <dgm:prSet/>
      <dgm:spPr/>
      <dgm:t>
        <a:bodyPr/>
        <a:lstStyle/>
        <a:p>
          <a:endParaRPr lang="en-US"/>
        </a:p>
      </dgm:t>
    </dgm:pt>
    <dgm:pt modelId="{33CC8837-4D82-4F8C-9F66-701862E66481}">
      <dgm:prSet custT="1"/>
      <dgm:spPr/>
      <dgm:t>
        <a:bodyPr/>
        <a:lstStyle/>
        <a:p>
          <a:r>
            <a:rPr lang="en-US" sz="1400"/>
            <a:t>Healthcare – Jacob Parsons</a:t>
          </a:r>
        </a:p>
      </dgm:t>
    </dgm:pt>
    <dgm:pt modelId="{6C5DB02D-72A9-4AF9-A970-C9EF1B71150B}" type="parTrans" cxnId="{0CAF395D-DBFA-4640-92EF-3177E2F0DB5F}">
      <dgm:prSet/>
      <dgm:spPr/>
      <dgm:t>
        <a:bodyPr/>
        <a:lstStyle/>
        <a:p>
          <a:endParaRPr lang="en-US"/>
        </a:p>
      </dgm:t>
    </dgm:pt>
    <dgm:pt modelId="{739C8C7B-D8FF-4F63-A1F8-BE97D6F5B472}" type="sibTrans" cxnId="{0CAF395D-DBFA-4640-92EF-3177E2F0DB5F}">
      <dgm:prSet/>
      <dgm:spPr/>
      <dgm:t>
        <a:bodyPr/>
        <a:lstStyle/>
        <a:p>
          <a:endParaRPr lang="en-US"/>
        </a:p>
      </dgm:t>
    </dgm:pt>
    <dgm:pt modelId="{D0773939-D1E4-43C2-87F0-C4E46E3E8AB8}">
      <dgm:prSet custT="1"/>
      <dgm:spPr/>
      <dgm:t>
        <a:bodyPr/>
        <a:lstStyle/>
        <a:p>
          <a:r>
            <a:rPr lang="en-US" sz="1400" dirty="0"/>
            <a:t>APCO/NENA – Mary Shoemaker</a:t>
          </a:r>
        </a:p>
      </dgm:t>
    </dgm:pt>
    <dgm:pt modelId="{F9606932-65A9-4A02-A544-E8BA52C3CA2C}" type="parTrans" cxnId="{60CEB0C4-C323-42C5-B4D9-646EFEFFB264}">
      <dgm:prSet/>
      <dgm:spPr/>
      <dgm:t>
        <a:bodyPr/>
        <a:lstStyle/>
        <a:p>
          <a:endParaRPr lang="en-US"/>
        </a:p>
      </dgm:t>
    </dgm:pt>
    <dgm:pt modelId="{C9EF7719-360E-4389-81C1-C0DEC6A0F36C}" type="sibTrans" cxnId="{60CEB0C4-C323-42C5-B4D9-646EFEFFB264}">
      <dgm:prSet/>
      <dgm:spPr/>
      <dgm:t>
        <a:bodyPr/>
        <a:lstStyle/>
        <a:p>
          <a:endParaRPr lang="en-US"/>
        </a:p>
      </dgm:t>
    </dgm:pt>
    <dgm:pt modelId="{D01F4442-7578-47CA-8660-9C564E3E489F}">
      <dgm:prSet custT="1"/>
      <dgm:spPr/>
      <dgm:t>
        <a:bodyPr/>
        <a:lstStyle/>
        <a:p>
          <a:r>
            <a:rPr lang="en-US" sz="1400"/>
            <a:t>EMT – Robert Rendon</a:t>
          </a:r>
        </a:p>
      </dgm:t>
    </dgm:pt>
    <dgm:pt modelId="{F4F0FB3C-22BB-47E7-AC11-904AE214EA89}" type="parTrans" cxnId="{8DEA5106-3056-4B68-B3D4-3FD0B6D2C63F}">
      <dgm:prSet/>
      <dgm:spPr/>
      <dgm:t>
        <a:bodyPr/>
        <a:lstStyle/>
        <a:p>
          <a:endParaRPr lang="en-US"/>
        </a:p>
      </dgm:t>
    </dgm:pt>
    <dgm:pt modelId="{CD12816C-626C-4DA6-928F-372A75A3F173}" type="sibTrans" cxnId="{8DEA5106-3056-4B68-B3D4-3FD0B6D2C63F}">
      <dgm:prSet/>
      <dgm:spPr/>
      <dgm:t>
        <a:bodyPr/>
        <a:lstStyle/>
        <a:p>
          <a:endParaRPr lang="en-US"/>
        </a:p>
      </dgm:t>
    </dgm:pt>
    <dgm:pt modelId="{9A4B06DC-5C2C-459E-88D8-ACAE0211127E}">
      <dgm:prSet custT="1"/>
      <dgm:spPr/>
      <dgm:t>
        <a:bodyPr/>
        <a:lstStyle/>
        <a:p>
          <a:r>
            <a:rPr lang="en-US" sz="1400" dirty="0"/>
            <a:t>Health Department – Danielle Daak</a:t>
          </a:r>
        </a:p>
      </dgm:t>
    </dgm:pt>
    <dgm:pt modelId="{B2E58B1E-46C8-4FC6-8445-1518B541F7C8}" type="parTrans" cxnId="{30F76BF4-4AD6-46C4-A49F-07EDA80C529D}">
      <dgm:prSet/>
      <dgm:spPr/>
      <dgm:t>
        <a:bodyPr/>
        <a:lstStyle/>
        <a:p>
          <a:endParaRPr lang="en-US"/>
        </a:p>
      </dgm:t>
    </dgm:pt>
    <dgm:pt modelId="{A1DE6AA2-08C6-4771-8CD0-D2D262D1E1B0}" type="sibTrans" cxnId="{30F76BF4-4AD6-46C4-A49F-07EDA80C529D}">
      <dgm:prSet/>
      <dgm:spPr/>
      <dgm:t>
        <a:bodyPr/>
        <a:lstStyle/>
        <a:p>
          <a:endParaRPr lang="en-US"/>
        </a:p>
      </dgm:t>
    </dgm:pt>
    <dgm:pt modelId="{13A39F6A-C3C4-4543-A0C3-FB7B8A16F8C1}">
      <dgm:prSet custT="1"/>
      <dgm:spPr/>
      <dgm:t>
        <a:bodyPr/>
        <a:lstStyle/>
        <a:p>
          <a:r>
            <a:rPr lang="en-US" sz="1400" dirty="0"/>
            <a:t>Tribal Governments – Tommy Thompson</a:t>
          </a:r>
        </a:p>
      </dgm:t>
    </dgm:pt>
    <dgm:pt modelId="{A3A6224C-AA67-4553-BBD3-DEAEC24C0434}" type="parTrans" cxnId="{17E0FF6E-9E00-4352-AFA4-D6DF34E05113}">
      <dgm:prSet/>
      <dgm:spPr/>
      <dgm:t>
        <a:bodyPr/>
        <a:lstStyle/>
        <a:p>
          <a:endParaRPr lang="en-US"/>
        </a:p>
      </dgm:t>
    </dgm:pt>
    <dgm:pt modelId="{21839684-3FE0-465E-A436-374D3F70A170}" type="sibTrans" cxnId="{17E0FF6E-9E00-4352-AFA4-D6DF34E05113}">
      <dgm:prSet/>
      <dgm:spPr/>
      <dgm:t>
        <a:bodyPr/>
        <a:lstStyle/>
        <a:p>
          <a:endParaRPr lang="en-US"/>
        </a:p>
      </dgm:t>
    </dgm:pt>
    <dgm:pt modelId="{FC98EF6A-BE4A-491A-B222-A6704FF9A685}">
      <dgm:prSet custT="1"/>
      <dgm:spPr/>
      <dgm:t>
        <a:bodyPr/>
        <a:lstStyle/>
        <a:p>
          <a:r>
            <a:rPr lang="en-US" sz="1400"/>
            <a:t>SD Senate – Randy Deibert</a:t>
          </a:r>
        </a:p>
      </dgm:t>
    </dgm:pt>
    <dgm:pt modelId="{946ACDAF-2015-4690-BFAA-067C6F824165}" type="parTrans" cxnId="{646BE48C-3C90-4392-9092-A0670372E6BE}">
      <dgm:prSet/>
      <dgm:spPr/>
      <dgm:t>
        <a:bodyPr/>
        <a:lstStyle/>
        <a:p>
          <a:endParaRPr lang="en-US"/>
        </a:p>
      </dgm:t>
    </dgm:pt>
    <dgm:pt modelId="{06127FBD-A087-4059-921B-19A1F195BB46}" type="sibTrans" cxnId="{646BE48C-3C90-4392-9092-A0670372E6BE}">
      <dgm:prSet/>
      <dgm:spPr/>
      <dgm:t>
        <a:bodyPr/>
        <a:lstStyle/>
        <a:p>
          <a:endParaRPr lang="en-US"/>
        </a:p>
      </dgm:t>
    </dgm:pt>
    <dgm:pt modelId="{D05487EB-BD70-4DDF-A80A-3A3CA6B4B43C}">
      <dgm:prSet custT="1"/>
      <dgm:spPr/>
      <dgm:t>
        <a:bodyPr/>
        <a:lstStyle/>
        <a:p>
          <a:r>
            <a:rPr lang="en-US" sz="1400" dirty="0"/>
            <a:t>SD House of Representatives – Kevin Van Diepen</a:t>
          </a:r>
        </a:p>
      </dgm:t>
    </dgm:pt>
    <dgm:pt modelId="{D95E40B0-19A9-4467-AF2C-CB0DE822EC8F}" type="parTrans" cxnId="{FCA77574-D986-4F0C-82E2-F6EE3C433F5B}">
      <dgm:prSet/>
      <dgm:spPr/>
      <dgm:t>
        <a:bodyPr/>
        <a:lstStyle/>
        <a:p>
          <a:endParaRPr lang="en-US"/>
        </a:p>
      </dgm:t>
    </dgm:pt>
    <dgm:pt modelId="{12159EA3-5783-442F-9426-20B3DCF5B686}" type="sibTrans" cxnId="{FCA77574-D986-4F0C-82E2-F6EE3C433F5B}">
      <dgm:prSet/>
      <dgm:spPr/>
      <dgm:t>
        <a:bodyPr/>
        <a:lstStyle/>
        <a:p>
          <a:endParaRPr lang="en-US"/>
        </a:p>
      </dgm:t>
    </dgm:pt>
    <dgm:pt modelId="{07676547-4B34-44CA-8F3C-69FAC968FD09}">
      <dgm:prSet custT="1"/>
      <dgm:spPr>
        <a:noFill/>
      </dgm:spPr>
      <dgm:t>
        <a:bodyPr/>
        <a:lstStyle/>
        <a:p>
          <a:r>
            <a:rPr lang="en-US" sz="3200" b="0" i="0" baseline="0" dirty="0">
              <a:solidFill>
                <a:schemeClr val="tx1"/>
              </a:solidFill>
            </a:rPr>
            <a:t>4. Minnehaha County Project updates</a:t>
          </a:r>
          <a:endParaRPr lang="en-US" sz="3200" dirty="0">
            <a:solidFill>
              <a:schemeClr val="tx1"/>
            </a:solidFill>
          </a:endParaRPr>
        </a:p>
      </dgm:t>
    </dgm:pt>
    <dgm:pt modelId="{F0D62E87-9593-4B0C-9500-AAAAF05A6FCB}" type="sibTrans" cxnId="{74A52E4E-D2D1-4F87-B8BA-F8EF659CCA81}">
      <dgm:prSet/>
      <dgm:spPr/>
      <dgm:t>
        <a:bodyPr/>
        <a:lstStyle/>
        <a:p>
          <a:endParaRPr lang="en-US"/>
        </a:p>
      </dgm:t>
    </dgm:pt>
    <dgm:pt modelId="{2E5AF3C9-9836-4BCE-BE68-F2B792523E96}" type="parTrans" cxnId="{74A52E4E-D2D1-4F87-B8BA-F8EF659CCA81}">
      <dgm:prSet/>
      <dgm:spPr/>
      <dgm:t>
        <a:bodyPr/>
        <a:lstStyle/>
        <a:p>
          <a:endParaRPr lang="en-US"/>
        </a:p>
      </dgm:t>
    </dgm:pt>
    <dgm:pt modelId="{51D61D8A-C154-453C-87DE-4371E785DF5B}" type="pres">
      <dgm:prSet presAssocID="{9F6FDFD7-D21D-47ED-91A2-EC52195E43BC}" presName="linear" presStyleCnt="0">
        <dgm:presLayoutVars>
          <dgm:animLvl val="lvl"/>
          <dgm:resizeHandles val="exact"/>
        </dgm:presLayoutVars>
      </dgm:prSet>
      <dgm:spPr/>
    </dgm:pt>
    <dgm:pt modelId="{21019431-3947-470F-83FA-87208BE1E18C}" type="pres">
      <dgm:prSet presAssocID="{07676547-4B34-44CA-8F3C-69FAC968FD0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E6E7C1C-D65B-457B-80D7-03D74E3F9D1C}" type="pres">
      <dgm:prSet presAssocID="{07676547-4B34-44CA-8F3C-69FAC968FD09}" presName="childText" presStyleLbl="revTx" presStyleIdx="0" presStyleCnt="2" custScaleY="116183">
        <dgm:presLayoutVars>
          <dgm:bulletEnabled val="1"/>
        </dgm:presLayoutVars>
      </dgm:prSet>
      <dgm:spPr/>
    </dgm:pt>
    <dgm:pt modelId="{240FA339-9A09-4237-BACF-5C05859B1E74}" type="pres">
      <dgm:prSet presAssocID="{6B993019-E1D6-4DCF-83BC-4438FD2BFDD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25F1A75-C2E1-4C30-BAF4-A6B69EFCE90C}" type="pres">
      <dgm:prSet presAssocID="{6B993019-E1D6-4DCF-83BC-4438FD2BFDD8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DEA5106-3056-4B68-B3D4-3FD0B6D2C63F}" srcId="{FF628B87-D174-4F4E-B704-6647487D1C0E}" destId="{D01F4442-7578-47CA-8660-9C564E3E489F}" srcOrd="3" destOrd="0" parTransId="{F4F0FB3C-22BB-47E7-AC11-904AE214EA89}" sibTransId="{CD12816C-626C-4DA6-928F-372A75A3F173}"/>
    <dgm:cxn modelId="{9F9FF710-0263-44BF-ABB4-15B53D6339E5}" type="presOf" srcId="{13A39F6A-C3C4-4543-A0C3-FB7B8A16F8C1}" destId="{A25F1A75-C2E1-4C30-BAF4-A6B69EFCE90C}" srcOrd="0" destOrd="8" presId="urn:microsoft.com/office/officeart/2005/8/layout/vList2"/>
    <dgm:cxn modelId="{8D03AA28-71BF-4874-8A71-4D81FA45D43F}" type="presOf" srcId="{73988C8E-CCD3-45D8-9B53-9983A2D6A25B}" destId="{6E6E7C1C-D65B-457B-80D7-03D74E3F9D1C}" srcOrd="0" destOrd="1" presId="urn:microsoft.com/office/officeart/2005/8/layout/vList2"/>
    <dgm:cxn modelId="{1D82762A-62A8-416C-A622-DB79EC72998B}" srcId="{FF628B87-D174-4F4E-B704-6647487D1C0E}" destId="{F0E157DD-A54A-4F27-8754-F3B6DFA6AFC2}" srcOrd="0" destOrd="0" parTransId="{563EDD02-931C-4764-AFD2-410A2F8DD140}" sibTransId="{520C7A47-1D25-4A0E-AE6F-D4D9FE3A09D4}"/>
    <dgm:cxn modelId="{3073192E-5A19-4244-8C9D-C3ED2F3D676B}" srcId="{6B993019-E1D6-4DCF-83BC-4438FD2BFDD8}" destId="{B33F7E41-AC3C-4756-AC99-C556300A6515}" srcOrd="0" destOrd="0" parTransId="{EEE373CD-D0AE-4623-A873-B5886B456329}" sibTransId="{75FB5C9F-6322-4B14-B36B-643FF933F3C7}"/>
    <dgm:cxn modelId="{0CAF395D-DBFA-4640-92EF-3177E2F0DB5F}" srcId="{FF628B87-D174-4F4E-B704-6647487D1C0E}" destId="{33CC8837-4D82-4F8C-9F66-701862E66481}" srcOrd="1" destOrd="0" parTransId="{6C5DB02D-72A9-4AF9-A970-C9EF1B71150B}" sibTransId="{739C8C7B-D8FF-4F63-A1F8-BE97D6F5B472}"/>
    <dgm:cxn modelId="{CB423464-C4F2-457E-AF7B-7452BEF5BD7A}" srcId="{07676547-4B34-44CA-8F3C-69FAC968FD09}" destId="{187B77AE-5A52-43A6-89B8-01435EBAC0A0}" srcOrd="2" destOrd="0" parTransId="{1692AC8F-BBD0-4A84-88FC-8745B274B930}" sibTransId="{30AAE365-0731-4CCA-BE6B-A579C5CF048F}"/>
    <dgm:cxn modelId="{74A52E4E-D2D1-4F87-B8BA-F8EF659CCA81}" srcId="{9F6FDFD7-D21D-47ED-91A2-EC52195E43BC}" destId="{07676547-4B34-44CA-8F3C-69FAC968FD09}" srcOrd="0" destOrd="0" parTransId="{2E5AF3C9-9836-4BCE-BE68-F2B792523E96}" sibTransId="{F0D62E87-9593-4B0C-9500-AAAAF05A6FCB}"/>
    <dgm:cxn modelId="{17E0FF6E-9E00-4352-AFA4-D6DF34E05113}" srcId="{FF628B87-D174-4F4E-B704-6647487D1C0E}" destId="{13A39F6A-C3C4-4543-A0C3-FB7B8A16F8C1}" srcOrd="5" destOrd="0" parTransId="{A3A6224C-AA67-4553-BBD3-DEAEC24C0434}" sibTransId="{21839684-3FE0-465E-A436-374D3F70A170}"/>
    <dgm:cxn modelId="{7F9FB452-0519-4C05-B8C6-D239217EC9B0}" type="presOf" srcId="{6B993019-E1D6-4DCF-83BC-4438FD2BFDD8}" destId="{240FA339-9A09-4237-BACF-5C05859B1E74}" srcOrd="0" destOrd="0" presId="urn:microsoft.com/office/officeart/2005/8/layout/vList2"/>
    <dgm:cxn modelId="{FCA77574-D986-4F0C-82E2-F6EE3C433F5B}" srcId="{FF628B87-D174-4F4E-B704-6647487D1C0E}" destId="{D05487EB-BD70-4DDF-A80A-3A3CA6B4B43C}" srcOrd="7" destOrd="0" parTransId="{D95E40B0-19A9-4467-AF2C-CB0DE822EC8F}" sibTransId="{12159EA3-5783-442F-9426-20B3DCF5B686}"/>
    <dgm:cxn modelId="{878CBB54-E1D5-4E32-8029-C80473518A93}" srcId="{6B993019-E1D6-4DCF-83BC-4438FD2BFDD8}" destId="{BE299CF3-EBEC-434D-A024-67CB42E62C77}" srcOrd="1" destOrd="0" parTransId="{CBB70853-87F4-4AA2-8E4A-D4A915A9D31B}" sibTransId="{79EF5F20-7AA7-461A-A722-E42F58D6A97F}"/>
    <dgm:cxn modelId="{ABAC7175-78AC-44F0-99DB-CC9A6FCBA4FD}" srcId="{9F6FDFD7-D21D-47ED-91A2-EC52195E43BC}" destId="{6B993019-E1D6-4DCF-83BC-4438FD2BFDD8}" srcOrd="1" destOrd="0" parTransId="{2EA8C11A-AB79-4A35-B539-A267DB6F6076}" sibTransId="{ED357C61-7EF7-43DC-BD20-B3ECB99F2E72}"/>
    <dgm:cxn modelId="{32CD6E86-5183-47CB-B2C6-281D782B9834}" type="presOf" srcId="{FF628B87-D174-4F4E-B704-6647487D1C0E}" destId="{A25F1A75-C2E1-4C30-BAF4-A6B69EFCE90C}" srcOrd="0" destOrd="2" presId="urn:microsoft.com/office/officeart/2005/8/layout/vList2"/>
    <dgm:cxn modelId="{C3FB9689-7C3A-4C57-9B78-64F7ED8D8F49}" type="presOf" srcId="{9A4B06DC-5C2C-459E-88D8-ACAE0211127E}" destId="{A25F1A75-C2E1-4C30-BAF4-A6B69EFCE90C}" srcOrd="0" destOrd="7" presId="urn:microsoft.com/office/officeart/2005/8/layout/vList2"/>
    <dgm:cxn modelId="{646BE48C-3C90-4392-9092-A0670372E6BE}" srcId="{FF628B87-D174-4F4E-B704-6647487D1C0E}" destId="{FC98EF6A-BE4A-491A-B222-A6704FF9A685}" srcOrd="6" destOrd="0" parTransId="{946ACDAF-2015-4690-BFAA-067C6F824165}" sibTransId="{06127FBD-A087-4059-921B-19A1F195BB46}"/>
    <dgm:cxn modelId="{E250C38D-73F2-493F-A78D-80A3E1A57203}" srcId="{07676547-4B34-44CA-8F3C-69FAC968FD09}" destId="{83FCC618-76FD-4020-94F2-9CC76A531315}" srcOrd="0" destOrd="0" parTransId="{7F73F3B1-8757-42C4-BAE1-188C5026DE9A}" sibTransId="{BF0348F6-53F7-4AD2-9A72-29995CFB2D9B}"/>
    <dgm:cxn modelId="{05B8CD8E-C853-42ED-8730-DC15F68E8D33}" type="presOf" srcId="{187B77AE-5A52-43A6-89B8-01435EBAC0A0}" destId="{6E6E7C1C-D65B-457B-80D7-03D74E3F9D1C}" srcOrd="0" destOrd="2" presId="urn:microsoft.com/office/officeart/2005/8/layout/vList2"/>
    <dgm:cxn modelId="{57CE7994-1516-4117-9BCE-67DF156109BF}" type="presOf" srcId="{D01F4442-7578-47CA-8660-9C564E3E489F}" destId="{A25F1A75-C2E1-4C30-BAF4-A6B69EFCE90C}" srcOrd="0" destOrd="6" presId="urn:microsoft.com/office/officeart/2005/8/layout/vList2"/>
    <dgm:cxn modelId="{0888A595-C5C8-4968-A3BA-D9748A8CAEAE}" type="presOf" srcId="{83FCC618-76FD-4020-94F2-9CC76A531315}" destId="{6E6E7C1C-D65B-457B-80D7-03D74E3F9D1C}" srcOrd="0" destOrd="0" presId="urn:microsoft.com/office/officeart/2005/8/layout/vList2"/>
    <dgm:cxn modelId="{5929A599-A03D-44E8-B6A7-29F5A1730EC0}" type="presOf" srcId="{D05487EB-BD70-4DDF-A80A-3A3CA6B4B43C}" destId="{A25F1A75-C2E1-4C30-BAF4-A6B69EFCE90C}" srcOrd="0" destOrd="10" presId="urn:microsoft.com/office/officeart/2005/8/layout/vList2"/>
    <dgm:cxn modelId="{B3F069A9-5DA5-4698-8489-47884EB88C09}" type="presOf" srcId="{B33F7E41-AC3C-4756-AC99-C556300A6515}" destId="{A25F1A75-C2E1-4C30-BAF4-A6B69EFCE90C}" srcOrd="0" destOrd="0" presId="urn:microsoft.com/office/officeart/2005/8/layout/vList2"/>
    <dgm:cxn modelId="{49CEBFAD-6BF6-4CD2-A5E5-233430539993}" type="presOf" srcId="{BE299CF3-EBEC-434D-A024-67CB42E62C77}" destId="{A25F1A75-C2E1-4C30-BAF4-A6B69EFCE90C}" srcOrd="0" destOrd="1" presId="urn:microsoft.com/office/officeart/2005/8/layout/vList2"/>
    <dgm:cxn modelId="{3D61AFBB-3234-4553-99FC-9EF918BA3C5B}" srcId="{07676547-4B34-44CA-8F3C-69FAC968FD09}" destId="{73988C8E-CCD3-45D8-9B53-9983A2D6A25B}" srcOrd="1" destOrd="0" parTransId="{6AA856A5-761B-4D0B-8CF8-D782B112CE43}" sibTransId="{CF0EA92B-BDE1-4645-8147-CA10DD2C83D1}"/>
    <dgm:cxn modelId="{E6F109BE-748A-405A-AD09-1DCD59C3BADC}" type="presOf" srcId="{33CC8837-4D82-4F8C-9F66-701862E66481}" destId="{A25F1A75-C2E1-4C30-BAF4-A6B69EFCE90C}" srcOrd="0" destOrd="4" presId="urn:microsoft.com/office/officeart/2005/8/layout/vList2"/>
    <dgm:cxn modelId="{60CEB0C4-C323-42C5-B4D9-646EFEFFB264}" srcId="{FF628B87-D174-4F4E-B704-6647487D1C0E}" destId="{D0773939-D1E4-43C2-87F0-C4E46E3E8AB8}" srcOrd="2" destOrd="0" parTransId="{F9606932-65A9-4A02-A544-E8BA52C3CA2C}" sibTransId="{C9EF7719-360E-4389-81C1-C0DEC6A0F36C}"/>
    <dgm:cxn modelId="{C573FBDF-A8BF-44C7-B91A-80804596D184}" type="presOf" srcId="{9F6FDFD7-D21D-47ED-91A2-EC52195E43BC}" destId="{51D61D8A-C154-453C-87DE-4371E785DF5B}" srcOrd="0" destOrd="0" presId="urn:microsoft.com/office/officeart/2005/8/layout/vList2"/>
    <dgm:cxn modelId="{E75965F2-AA9A-4EB3-ACC6-AB65E04AFD68}" type="presOf" srcId="{D0773939-D1E4-43C2-87F0-C4E46E3E8AB8}" destId="{A25F1A75-C2E1-4C30-BAF4-A6B69EFCE90C}" srcOrd="0" destOrd="5" presId="urn:microsoft.com/office/officeart/2005/8/layout/vList2"/>
    <dgm:cxn modelId="{30F76BF4-4AD6-46C4-A49F-07EDA80C529D}" srcId="{FF628B87-D174-4F4E-B704-6647487D1C0E}" destId="{9A4B06DC-5C2C-459E-88D8-ACAE0211127E}" srcOrd="4" destOrd="0" parTransId="{B2E58B1E-46C8-4FC6-8445-1518B541F7C8}" sibTransId="{A1DE6AA2-08C6-4771-8CD0-D2D262D1E1B0}"/>
    <dgm:cxn modelId="{8E68E1FA-0075-4C39-8F6F-F73F34270D4A}" srcId="{6B993019-E1D6-4DCF-83BC-4438FD2BFDD8}" destId="{FF628B87-D174-4F4E-B704-6647487D1C0E}" srcOrd="2" destOrd="0" parTransId="{A75E162B-340B-46A3-9AD1-350F7AF77EF7}" sibTransId="{FE93C142-DF1B-4258-84CB-9C29AAC51234}"/>
    <dgm:cxn modelId="{7285A5FB-3C37-4549-88EC-0CF7D46B05F1}" type="presOf" srcId="{F0E157DD-A54A-4F27-8754-F3B6DFA6AFC2}" destId="{A25F1A75-C2E1-4C30-BAF4-A6B69EFCE90C}" srcOrd="0" destOrd="3" presId="urn:microsoft.com/office/officeart/2005/8/layout/vList2"/>
    <dgm:cxn modelId="{A05EE2FD-B7C1-4554-A4C4-C3E3F3202B9A}" type="presOf" srcId="{FC98EF6A-BE4A-491A-B222-A6704FF9A685}" destId="{A25F1A75-C2E1-4C30-BAF4-A6B69EFCE90C}" srcOrd="0" destOrd="9" presId="urn:microsoft.com/office/officeart/2005/8/layout/vList2"/>
    <dgm:cxn modelId="{AAEBF1FD-73B8-46AB-800A-1249BD59C681}" type="presOf" srcId="{07676547-4B34-44CA-8F3C-69FAC968FD09}" destId="{21019431-3947-470F-83FA-87208BE1E18C}" srcOrd="0" destOrd="0" presId="urn:microsoft.com/office/officeart/2005/8/layout/vList2"/>
    <dgm:cxn modelId="{61FC289D-16BF-43BD-88DF-344F351F367C}" type="presParOf" srcId="{51D61D8A-C154-453C-87DE-4371E785DF5B}" destId="{21019431-3947-470F-83FA-87208BE1E18C}" srcOrd="0" destOrd="0" presId="urn:microsoft.com/office/officeart/2005/8/layout/vList2"/>
    <dgm:cxn modelId="{9EFD6E04-B18A-48EF-896C-A5D0635A930B}" type="presParOf" srcId="{51D61D8A-C154-453C-87DE-4371E785DF5B}" destId="{6E6E7C1C-D65B-457B-80D7-03D74E3F9D1C}" srcOrd="1" destOrd="0" presId="urn:microsoft.com/office/officeart/2005/8/layout/vList2"/>
    <dgm:cxn modelId="{68EBE4E2-A3FC-41D9-B4F1-18068B31C4EF}" type="presParOf" srcId="{51D61D8A-C154-453C-87DE-4371E785DF5B}" destId="{240FA339-9A09-4237-BACF-5C05859B1E74}" srcOrd="2" destOrd="0" presId="urn:microsoft.com/office/officeart/2005/8/layout/vList2"/>
    <dgm:cxn modelId="{2FC2023F-D3AF-4BF0-803B-4FFC74058EEE}" type="presParOf" srcId="{51D61D8A-C154-453C-87DE-4371E785DF5B}" destId="{A25F1A75-C2E1-4C30-BAF4-A6B69EFCE90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6A243F-E75A-4B49-8E4B-29D5C43F4959}" type="doc">
      <dgm:prSet loTypeId="urn:microsoft.com/office/officeart/2005/8/layout/vList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F53C6DF-2C66-4403-9EE9-31D1E82B3213}">
      <dgm:prSet custT="1"/>
      <dgm:spPr>
        <a:solidFill>
          <a:schemeClr val="bg1"/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1. </a:t>
          </a:r>
          <a:r>
            <a:rPr lang="en-US" sz="2800" dirty="0">
              <a:solidFill>
                <a:schemeClr val="tx1"/>
              </a:solidFill>
            </a:rPr>
            <a:t>SWIC Updates – Todd Dravland (SWIC South Dakota)</a:t>
          </a:r>
        </a:p>
        <a:p>
          <a:endParaRPr lang="en-US" sz="3200" dirty="0">
            <a:solidFill>
              <a:schemeClr val="tx1"/>
            </a:solidFill>
          </a:endParaRPr>
        </a:p>
        <a:p>
          <a:endParaRPr lang="en-US" sz="3200" dirty="0">
            <a:solidFill>
              <a:schemeClr val="tx1"/>
            </a:solidFill>
          </a:endParaRPr>
        </a:p>
      </dgm:t>
    </dgm:pt>
    <dgm:pt modelId="{850A0622-A6A5-4849-9BFD-9FB4BD4AF33C}" type="parTrans" cxnId="{1FD5B170-742F-4070-952A-81AF1083D54A}">
      <dgm:prSet/>
      <dgm:spPr/>
      <dgm:t>
        <a:bodyPr/>
        <a:lstStyle/>
        <a:p>
          <a:endParaRPr lang="en-US"/>
        </a:p>
      </dgm:t>
    </dgm:pt>
    <dgm:pt modelId="{F8DF0F82-41CB-441A-BE22-15BDF9AD12B4}" type="sibTrans" cxnId="{1FD5B170-742F-4070-952A-81AF1083D54A}">
      <dgm:prSet/>
      <dgm:spPr/>
      <dgm:t>
        <a:bodyPr/>
        <a:lstStyle/>
        <a:p>
          <a:endParaRPr lang="en-US"/>
        </a:p>
      </dgm:t>
    </dgm:pt>
    <dgm:pt modelId="{3FC61904-B3FF-40AC-B4CF-6B3D6D573834}">
      <dgm:prSet custT="1"/>
      <dgm:spPr>
        <a:solidFill>
          <a:schemeClr val="bg1"/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2. </a:t>
          </a:r>
          <a:r>
            <a:rPr lang="en-US" sz="2800" dirty="0">
              <a:solidFill>
                <a:schemeClr val="tx1"/>
              </a:solidFill>
            </a:rPr>
            <a:t>BRINC Drones- A New Era of Response – Greg Ehrsam(field demonstration)</a:t>
          </a:r>
        </a:p>
      </dgm:t>
    </dgm:pt>
    <dgm:pt modelId="{DDDA4068-2D34-4953-8523-E454E57F5820}" type="parTrans" cxnId="{C4199BE0-5086-4F32-9E11-D1704FDFDCF4}">
      <dgm:prSet/>
      <dgm:spPr/>
      <dgm:t>
        <a:bodyPr/>
        <a:lstStyle/>
        <a:p>
          <a:endParaRPr lang="en-US"/>
        </a:p>
      </dgm:t>
    </dgm:pt>
    <dgm:pt modelId="{127E107C-5518-4B65-AF38-4FA83F3DE5F0}" type="sibTrans" cxnId="{C4199BE0-5086-4F32-9E11-D1704FDFDCF4}">
      <dgm:prSet/>
      <dgm:spPr/>
      <dgm:t>
        <a:bodyPr/>
        <a:lstStyle/>
        <a:p>
          <a:endParaRPr lang="en-US"/>
        </a:p>
      </dgm:t>
    </dgm:pt>
    <dgm:pt modelId="{0E38E016-749A-45BF-AF26-9539D3C30E64}">
      <dgm:prSet custT="1"/>
      <dgm:spPr>
        <a:solidFill>
          <a:schemeClr val="bg1"/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3.Spearfish Site Addition</a:t>
          </a:r>
        </a:p>
      </dgm:t>
    </dgm:pt>
    <dgm:pt modelId="{CCC1C52A-A5CF-42D0-B530-47ABA79531FD}" type="parTrans" cxnId="{E07C780E-CA26-4FC0-9E4F-3E9854601DEB}">
      <dgm:prSet/>
      <dgm:spPr/>
      <dgm:t>
        <a:bodyPr/>
        <a:lstStyle/>
        <a:p>
          <a:endParaRPr lang="en-US"/>
        </a:p>
      </dgm:t>
    </dgm:pt>
    <dgm:pt modelId="{C907B7AE-5D02-482A-85D7-00AAE0D30A13}" type="sibTrans" cxnId="{E07C780E-CA26-4FC0-9E4F-3E9854601DEB}">
      <dgm:prSet/>
      <dgm:spPr/>
      <dgm:t>
        <a:bodyPr/>
        <a:lstStyle/>
        <a:p>
          <a:endParaRPr lang="en-US"/>
        </a:p>
      </dgm:t>
    </dgm:pt>
    <dgm:pt modelId="{F7C206E0-0247-42D8-B338-F08CFB5F0E40}">
      <dgm:prSet custT="1"/>
      <dgm:spPr/>
      <dgm:t>
        <a:bodyPr/>
        <a:lstStyle/>
        <a:p>
          <a:r>
            <a:rPr lang="en-US" sz="2000" dirty="0"/>
            <a:t>Adding four channel site in Spearfish</a:t>
          </a:r>
        </a:p>
      </dgm:t>
    </dgm:pt>
    <dgm:pt modelId="{8D17AF9A-1D9D-4FB8-A477-B27D1932A95E}" type="parTrans" cxnId="{52C462BF-E9D4-4E8E-9320-492EC045C19A}">
      <dgm:prSet/>
      <dgm:spPr/>
      <dgm:t>
        <a:bodyPr/>
        <a:lstStyle/>
        <a:p>
          <a:endParaRPr lang="en-US"/>
        </a:p>
      </dgm:t>
    </dgm:pt>
    <dgm:pt modelId="{A6B95E62-0D6D-452B-99A3-485B85C0BA33}" type="sibTrans" cxnId="{52C462BF-E9D4-4E8E-9320-492EC045C19A}">
      <dgm:prSet/>
      <dgm:spPr/>
      <dgm:t>
        <a:bodyPr/>
        <a:lstStyle/>
        <a:p>
          <a:endParaRPr lang="en-US"/>
        </a:p>
      </dgm:t>
    </dgm:pt>
    <dgm:pt modelId="{CED3258E-633A-4F67-8A9A-F46CA16E3065}">
      <dgm:prSet custT="1"/>
      <dgm:spPr/>
      <dgm:t>
        <a:bodyPr/>
        <a:lstStyle/>
        <a:p>
          <a:r>
            <a:rPr lang="en-US" sz="2000" dirty="0"/>
            <a:t>Provide portable coverage to Spearfish area</a:t>
          </a:r>
        </a:p>
      </dgm:t>
    </dgm:pt>
    <dgm:pt modelId="{D989FE3B-5C95-462D-A088-1395228729FA}" type="parTrans" cxnId="{A70B9BD9-DC1F-4EA5-8F8B-75214D8CB8C4}">
      <dgm:prSet/>
      <dgm:spPr/>
      <dgm:t>
        <a:bodyPr/>
        <a:lstStyle/>
        <a:p>
          <a:endParaRPr lang="en-US"/>
        </a:p>
      </dgm:t>
    </dgm:pt>
    <dgm:pt modelId="{51DF07C6-2810-47EF-ABAA-53ACFB6219A2}" type="sibTrans" cxnId="{A70B9BD9-DC1F-4EA5-8F8B-75214D8CB8C4}">
      <dgm:prSet/>
      <dgm:spPr/>
      <dgm:t>
        <a:bodyPr/>
        <a:lstStyle/>
        <a:p>
          <a:endParaRPr lang="en-US"/>
        </a:p>
      </dgm:t>
    </dgm:pt>
    <dgm:pt modelId="{A823E917-E550-45B8-A2AF-F08C17057E99}">
      <dgm:prSet custT="1"/>
      <dgm:spPr>
        <a:solidFill>
          <a:schemeClr val="bg1"/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4. 85</a:t>
          </a:r>
          <a:r>
            <a:rPr lang="en-US" sz="2800" baseline="30000" dirty="0">
              <a:solidFill>
                <a:schemeClr val="tx1"/>
              </a:solidFill>
            </a:rPr>
            <a:t>th</a:t>
          </a:r>
          <a:r>
            <a:rPr lang="en-US" sz="2800" dirty="0">
              <a:solidFill>
                <a:schemeClr val="tx1"/>
              </a:solidFill>
            </a:rPr>
            <a:t> Sturgis Motorcycle Rally success story</a:t>
          </a:r>
        </a:p>
      </dgm:t>
    </dgm:pt>
    <dgm:pt modelId="{30138220-E161-4BF4-96DC-E8F033F8708B}" type="parTrans" cxnId="{69F28F9F-7EC6-487D-AF4A-E7FAFBC9612B}">
      <dgm:prSet/>
      <dgm:spPr/>
      <dgm:t>
        <a:bodyPr/>
        <a:lstStyle/>
        <a:p>
          <a:endParaRPr lang="en-US"/>
        </a:p>
      </dgm:t>
    </dgm:pt>
    <dgm:pt modelId="{F542A1D2-B773-4145-A566-A7A702FA0FB9}" type="sibTrans" cxnId="{69F28F9F-7EC6-487D-AF4A-E7FAFBC9612B}">
      <dgm:prSet/>
      <dgm:spPr/>
      <dgm:t>
        <a:bodyPr/>
        <a:lstStyle/>
        <a:p>
          <a:endParaRPr lang="en-US"/>
        </a:p>
      </dgm:t>
    </dgm:pt>
    <dgm:pt modelId="{A9344E04-D197-4B72-AA9B-9B1F978CDFE3}">
      <dgm:prSet custT="1"/>
      <dgm:spPr/>
      <dgm:t>
        <a:bodyPr/>
        <a:lstStyle/>
        <a:p>
          <a:r>
            <a:rPr lang="en-US" sz="2000" dirty="0"/>
            <a:t>January 2026 target completion</a:t>
          </a:r>
        </a:p>
      </dgm:t>
    </dgm:pt>
    <dgm:pt modelId="{508EDE08-93E1-4527-B79E-C695E842929C}" type="sibTrans" cxnId="{C797F2EB-808D-4ECA-9874-74E8FA5B3A48}">
      <dgm:prSet/>
      <dgm:spPr/>
      <dgm:t>
        <a:bodyPr/>
        <a:lstStyle/>
        <a:p>
          <a:endParaRPr lang="en-US"/>
        </a:p>
      </dgm:t>
    </dgm:pt>
    <dgm:pt modelId="{2947051E-7619-4D9E-A815-3E82D3B54E0B}" type="parTrans" cxnId="{C797F2EB-808D-4ECA-9874-74E8FA5B3A48}">
      <dgm:prSet/>
      <dgm:spPr/>
      <dgm:t>
        <a:bodyPr/>
        <a:lstStyle/>
        <a:p>
          <a:endParaRPr lang="en-US"/>
        </a:p>
      </dgm:t>
    </dgm:pt>
    <dgm:pt modelId="{1DF4D843-D043-4C5F-BF70-00625B0EB072}">
      <dgm:prSet custT="1"/>
      <dgm:spPr/>
      <dgm:t>
        <a:bodyPr/>
        <a:lstStyle/>
        <a:p>
          <a:r>
            <a:rPr lang="en-US" sz="2000" dirty="0"/>
            <a:t>Provide Mobile coverage along I90</a:t>
          </a:r>
        </a:p>
      </dgm:t>
    </dgm:pt>
    <dgm:pt modelId="{FA5A583A-D668-4703-82D4-F988698086B1}" type="sibTrans" cxnId="{644B16C9-84CF-471F-A267-14A2923252AF}">
      <dgm:prSet/>
      <dgm:spPr/>
      <dgm:t>
        <a:bodyPr/>
        <a:lstStyle/>
        <a:p>
          <a:endParaRPr lang="en-US"/>
        </a:p>
      </dgm:t>
    </dgm:pt>
    <dgm:pt modelId="{7B9CF250-FCB5-4C12-A542-AD72BA0770AD}" type="parTrans" cxnId="{644B16C9-84CF-471F-A267-14A2923252AF}">
      <dgm:prSet/>
      <dgm:spPr/>
      <dgm:t>
        <a:bodyPr/>
        <a:lstStyle/>
        <a:p>
          <a:endParaRPr lang="en-US"/>
        </a:p>
      </dgm:t>
    </dgm:pt>
    <dgm:pt modelId="{29A7DBDB-AE3E-4480-8281-B3572E15EB54}" type="pres">
      <dgm:prSet presAssocID="{4B6A243F-E75A-4B49-8E4B-29D5C43F4959}" presName="linear" presStyleCnt="0">
        <dgm:presLayoutVars>
          <dgm:animLvl val="lvl"/>
          <dgm:resizeHandles val="exact"/>
        </dgm:presLayoutVars>
      </dgm:prSet>
      <dgm:spPr/>
    </dgm:pt>
    <dgm:pt modelId="{88CF288D-0A0C-4E8A-8FD0-5A0022D340BD}" type="pres">
      <dgm:prSet presAssocID="{4F53C6DF-2C66-4403-9EE9-31D1E82B3213}" presName="parentText" presStyleLbl="node1" presStyleIdx="0" presStyleCnt="4" custScaleY="198662">
        <dgm:presLayoutVars>
          <dgm:chMax val="0"/>
          <dgm:bulletEnabled val="1"/>
        </dgm:presLayoutVars>
      </dgm:prSet>
      <dgm:spPr/>
    </dgm:pt>
    <dgm:pt modelId="{50004DBE-44DB-4C3E-8E63-D8EC4F00AD2D}" type="pres">
      <dgm:prSet presAssocID="{F8DF0F82-41CB-441A-BE22-15BDF9AD12B4}" presName="spacer" presStyleCnt="0"/>
      <dgm:spPr/>
    </dgm:pt>
    <dgm:pt modelId="{A3238A18-FB5B-473B-9CDA-14875B4CD08D}" type="pres">
      <dgm:prSet presAssocID="{3FC61904-B3FF-40AC-B4CF-6B3D6D573834}" presName="parentText" presStyleLbl="node1" presStyleIdx="1" presStyleCnt="4" custScaleY="202993" custLinFactY="-81101" custLinFactNeighborX="1340" custLinFactNeighborY="-100000">
        <dgm:presLayoutVars>
          <dgm:chMax val="0"/>
          <dgm:bulletEnabled val="1"/>
        </dgm:presLayoutVars>
      </dgm:prSet>
      <dgm:spPr/>
    </dgm:pt>
    <dgm:pt modelId="{3F615F14-3417-4122-A033-54A91322CA53}" type="pres">
      <dgm:prSet presAssocID="{127E107C-5518-4B65-AF38-4FA83F3DE5F0}" presName="spacer" presStyleCnt="0"/>
      <dgm:spPr/>
    </dgm:pt>
    <dgm:pt modelId="{7C26ABDB-65C7-4DC1-8BCE-2ABF6C588DD2}" type="pres">
      <dgm:prSet presAssocID="{0E38E016-749A-45BF-AF26-9539D3C30E64}" presName="parentText" presStyleLbl="node1" presStyleIdx="2" presStyleCnt="4" custLinFactNeighborX="2412" custLinFactNeighborY="-8658">
        <dgm:presLayoutVars>
          <dgm:chMax val="0"/>
          <dgm:bulletEnabled val="1"/>
        </dgm:presLayoutVars>
      </dgm:prSet>
      <dgm:spPr/>
    </dgm:pt>
    <dgm:pt modelId="{86FE3BBF-A993-4684-87B8-9AC214A0447F}" type="pres">
      <dgm:prSet presAssocID="{0E38E016-749A-45BF-AF26-9539D3C30E64}" presName="childText" presStyleLbl="revTx" presStyleIdx="0" presStyleCnt="1" custScaleY="140270" custLinFactNeighborX="6701" custLinFactNeighborY="-40477">
        <dgm:presLayoutVars>
          <dgm:bulletEnabled val="1"/>
        </dgm:presLayoutVars>
      </dgm:prSet>
      <dgm:spPr/>
    </dgm:pt>
    <dgm:pt modelId="{0844A6A5-9DA9-461E-A0DC-1FD339ADA148}" type="pres">
      <dgm:prSet presAssocID="{A823E917-E550-45B8-A2AF-F08C17057E99}" presName="parentText" presStyleLbl="node1" presStyleIdx="3" presStyleCnt="4" custLinFactNeighborX="-1035" custLinFactNeighborY="53198">
        <dgm:presLayoutVars>
          <dgm:chMax val="0"/>
          <dgm:bulletEnabled val="1"/>
        </dgm:presLayoutVars>
      </dgm:prSet>
      <dgm:spPr/>
    </dgm:pt>
  </dgm:ptLst>
  <dgm:cxnLst>
    <dgm:cxn modelId="{E07C780E-CA26-4FC0-9E4F-3E9854601DEB}" srcId="{4B6A243F-E75A-4B49-8E4B-29D5C43F4959}" destId="{0E38E016-749A-45BF-AF26-9539D3C30E64}" srcOrd="2" destOrd="0" parTransId="{CCC1C52A-A5CF-42D0-B530-47ABA79531FD}" sibTransId="{C907B7AE-5D02-482A-85D7-00AAE0D30A13}"/>
    <dgm:cxn modelId="{D15B130F-D30B-4E32-BC56-E71353312748}" type="presOf" srcId="{CED3258E-633A-4F67-8A9A-F46CA16E3065}" destId="{86FE3BBF-A993-4684-87B8-9AC214A0447F}" srcOrd="0" destOrd="3" presId="urn:microsoft.com/office/officeart/2005/8/layout/vList2"/>
    <dgm:cxn modelId="{7BF8431B-DCFA-4346-B6CD-23DB6FB58752}" type="presOf" srcId="{A823E917-E550-45B8-A2AF-F08C17057E99}" destId="{0844A6A5-9DA9-461E-A0DC-1FD339ADA148}" srcOrd="0" destOrd="0" presId="urn:microsoft.com/office/officeart/2005/8/layout/vList2"/>
    <dgm:cxn modelId="{9D35DA1E-3C84-4541-A9E1-8171F4E166A3}" type="presOf" srcId="{1DF4D843-D043-4C5F-BF70-00625B0EB072}" destId="{86FE3BBF-A993-4684-87B8-9AC214A0447F}" srcOrd="0" destOrd="2" presId="urn:microsoft.com/office/officeart/2005/8/layout/vList2"/>
    <dgm:cxn modelId="{484E2A39-7801-40D4-9A1C-B92DD703EA1A}" type="presOf" srcId="{3FC61904-B3FF-40AC-B4CF-6B3D6D573834}" destId="{A3238A18-FB5B-473B-9CDA-14875B4CD08D}" srcOrd="0" destOrd="0" presId="urn:microsoft.com/office/officeart/2005/8/layout/vList2"/>
    <dgm:cxn modelId="{1FD5B170-742F-4070-952A-81AF1083D54A}" srcId="{4B6A243F-E75A-4B49-8E4B-29D5C43F4959}" destId="{4F53C6DF-2C66-4403-9EE9-31D1E82B3213}" srcOrd="0" destOrd="0" parTransId="{850A0622-A6A5-4849-9BFD-9FB4BD4AF33C}" sibTransId="{F8DF0F82-41CB-441A-BE22-15BDF9AD12B4}"/>
    <dgm:cxn modelId="{ECEC465A-2925-49E5-837C-82CA2BD2AEA2}" type="presOf" srcId="{4B6A243F-E75A-4B49-8E4B-29D5C43F4959}" destId="{29A7DBDB-AE3E-4480-8281-B3572E15EB54}" srcOrd="0" destOrd="0" presId="urn:microsoft.com/office/officeart/2005/8/layout/vList2"/>
    <dgm:cxn modelId="{69F28F9F-7EC6-487D-AF4A-E7FAFBC9612B}" srcId="{4B6A243F-E75A-4B49-8E4B-29D5C43F4959}" destId="{A823E917-E550-45B8-A2AF-F08C17057E99}" srcOrd="3" destOrd="0" parTransId="{30138220-E161-4BF4-96DC-E8F033F8708B}" sibTransId="{F542A1D2-B773-4145-A566-A7A702FA0FB9}"/>
    <dgm:cxn modelId="{52C462BF-E9D4-4E8E-9320-492EC045C19A}" srcId="{0E38E016-749A-45BF-AF26-9539D3C30E64}" destId="{F7C206E0-0247-42D8-B338-F08CFB5F0E40}" srcOrd="0" destOrd="0" parTransId="{8D17AF9A-1D9D-4FB8-A477-B27D1932A95E}" sibTransId="{A6B95E62-0D6D-452B-99A3-485B85C0BA33}"/>
    <dgm:cxn modelId="{CF0A89C7-99A0-4950-B716-A54B69201065}" type="presOf" srcId="{0E38E016-749A-45BF-AF26-9539D3C30E64}" destId="{7C26ABDB-65C7-4DC1-8BCE-2ABF6C588DD2}" srcOrd="0" destOrd="0" presId="urn:microsoft.com/office/officeart/2005/8/layout/vList2"/>
    <dgm:cxn modelId="{644B16C9-84CF-471F-A267-14A2923252AF}" srcId="{0E38E016-749A-45BF-AF26-9539D3C30E64}" destId="{1DF4D843-D043-4C5F-BF70-00625B0EB072}" srcOrd="2" destOrd="0" parTransId="{7B9CF250-FCB5-4C12-A542-AD72BA0770AD}" sibTransId="{FA5A583A-D668-4703-82D4-F988698086B1}"/>
    <dgm:cxn modelId="{A70B9BD9-DC1F-4EA5-8F8B-75214D8CB8C4}" srcId="{0E38E016-749A-45BF-AF26-9539D3C30E64}" destId="{CED3258E-633A-4F67-8A9A-F46CA16E3065}" srcOrd="3" destOrd="0" parTransId="{D989FE3B-5C95-462D-A088-1395228729FA}" sibTransId="{51DF07C6-2810-47EF-ABAA-53ACFB6219A2}"/>
    <dgm:cxn modelId="{C0A4BCDC-37B8-4D8D-8444-C6B039B5DBE8}" type="presOf" srcId="{F7C206E0-0247-42D8-B338-F08CFB5F0E40}" destId="{86FE3BBF-A993-4684-87B8-9AC214A0447F}" srcOrd="0" destOrd="0" presId="urn:microsoft.com/office/officeart/2005/8/layout/vList2"/>
    <dgm:cxn modelId="{C4199BE0-5086-4F32-9E11-D1704FDFDCF4}" srcId="{4B6A243F-E75A-4B49-8E4B-29D5C43F4959}" destId="{3FC61904-B3FF-40AC-B4CF-6B3D6D573834}" srcOrd="1" destOrd="0" parTransId="{DDDA4068-2D34-4953-8523-E454E57F5820}" sibTransId="{127E107C-5518-4B65-AF38-4FA83F3DE5F0}"/>
    <dgm:cxn modelId="{C797F2EB-808D-4ECA-9874-74E8FA5B3A48}" srcId="{0E38E016-749A-45BF-AF26-9539D3C30E64}" destId="{A9344E04-D197-4B72-AA9B-9B1F978CDFE3}" srcOrd="1" destOrd="0" parTransId="{2947051E-7619-4D9E-A815-3E82D3B54E0B}" sibTransId="{508EDE08-93E1-4527-B79E-C695E842929C}"/>
    <dgm:cxn modelId="{F091C1F8-1D4C-4DEA-B609-40F428A73439}" type="presOf" srcId="{A9344E04-D197-4B72-AA9B-9B1F978CDFE3}" destId="{86FE3BBF-A993-4684-87B8-9AC214A0447F}" srcOrd="0" destOrd="1" presId="urn:microsoft.com/office/officeart/2005/8/layout/vList2"/>
    <dgm:cxn modelId="{FAE0B9FB-6FC5-4BF4-BE39-5387BE070183}" type="presOf" srcId="{4F53C6DF-2C66-4403-9EE9-31D1E82B3213}" destId="{88CF288D-0A0C-4E8A-8FD0-5A0022D340BD}" srcOrd="0" destOrd="0" presId="urn:microsoft.com/office/officeart/2005/8/layout/vList2"/>
    <dgm:cxn modelId="{E54A86FF-8EA3-4A83-9174-6B265F78637A}" type="presParOf" srcId="{29A7DBDB-AE3E-4480-8281-B3572E15EB54}" destId="{88CF288D-0A0C-4E8A-8FD0-5A0022D340BD}" srcOrd="0" destOrd="0" presId="urn:microsoft.com/office/officeart/2005/8/layout/vList2"/>
    <dgm:cxn modelId="{E25E28C1-57DE-400E-8CFD-37C42FB1A087}" type="presParOf" srcId="{29A7DBDB-AE3E-4480-8281-B3572E15EB54}" destId="{50004DBE-44DB-4C3E-8E63-D8EC4F00AD2D}" srcOrd="1" destOrd="0" presId="urn:microsoft.com/office/officeart/2005/8/layout/vList2"/>
    <dgm:cxn modelId="{AAC43E6F-06DD-4684-BE7C-D8FA77739EE6}" type="presParOf" srcId="{29A7DBDB-AE3E-4480-8281-B3572E15EB54}" destId="{A3238A18-FB5B-473B-9CDA-14875B4CD08D}" srcOrd="2" destOrd="0" presId="urn:microsoft.com/office/officeart/2005/8/layout/vList2"/>
    <dgm:cxn modelId="{FBDAB43C-447E-4941-9F85-04EA6041365A}" type="presParOf" srcId="{29A7DBDB-AE3E-4480-8281-B3572E15EB54}" destId="{3F615F14-3417-4122-A033-54A91322CA53}" srcOrd="3" destOrd="0" presId="urn:microsoft.com/office/officeart/2005/8/layout/vList2"/>
    <dgm:cxn modelId="{D86E9373-E136-4D4C-8C5E-1EA2FF9B05D1}" type="presParOf" srcId="{29A7DBDB-AE3E-4480-8281-B3572E15EB54}" destId="{7C26ABDB-65C7-4DC1-8BCE-2ABF6C588DD2}" srcOrd="4" destOrd="0" presId="urn:microsoft.com/office/officeart/2005/8/layout/vList2"/>
    <dgm:cxn modelId="{767AA872-4105-4406-9CD2-B897B891EBF9}" type="presParOf" srcId="{29A7DBDB-AE3E-4480-8281-B3572E15EB54}" destId="{86FE3BBF-A993-4684-87B8-9AC214A0447F}" srcOrd="5" destOrd="0" presId="urn:microsoft.com/office/officeart/2005/8/layout/vList2"/>
    <dgm:cxn modelId="{7F63B049-9757-4424-B266-369DE076D6B5}" type="presParOf" srcId="{29A7DBDB-AE3E-4480-8281-B3572E15EB54}" destId="{0844A6A5-9DA9-461E-A0DC-1FD339ADA14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19431-3947-470F-83FA-87208BE1E18C}">
      <dsp:nvSpPr>
        <dsp:cNvPr id="0" name=""/>
        <dsp:cNvSpPr/>
      </dsp:nvSpPr>
      <dsp:spPr>
        <a:xfrm>
          <a:off x="0" y="89146"/>
          <a:ext cx="6666833" cy="1085906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baseline="0" dirty="0">
              <a:solidFill>
                <a:schemeClr val="tx1"/>
              </a:solidFill>
            </a:rPr>
            <a:t>4. Minnehaha County Project updates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53010" y="142156"/>
        <a:ext cx="6560813" cy="979886"/>
      </dsp:txXfrm>
    </dsp:sp>
    <dsp:sp modelId="{6E6E7C1C-D65B-457B-80D7-03D74E3F9D1C}">
      <dsp:nvSpPr>
        <dsp:cNvPr id="0" name=""/>
        <dsp:cNvSpPr/>
      </dsp:nvSpPr>
      <dsp:spPr>
        <a:xfrm>
          <a:off x="0" y="1175052"/>
          <a:ext cx="6666833" cy="1058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0" i="0" kern="1200" baseline="0" dirty="0"/>
            <a:t>North Minnehaha Simulcast anticipated completion </a:t>
          </a:r>
          <a:r>
            <a:rPr lang="en-US" sz="1400" kern="1200" dirty="0"/>
            <a:t>October</a:t>
          </a:r>
          <a:r>
            <a:rPr lang="en-US" sz="1400" b="0" i="0" kern="1200" baseline="0" dirty="0"/>
            <a:t> 2025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0" i="0" kern="1200" baseline="0" dirty="0"/>
            <a:t>Working closely with Sioux Falls to tackle challenges with portable coverage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0" i="0" kern="1200" baseline="0" dirty="0"/>
            <a:t>City of Sioux Falls and Minnehaha County ordered APX Next and APX N70 LTE capable radios</a:t>
          </a:r>
          <a:endParaRPr lang="en-US" sz="1400" kern="1200" dirty="0"/>
        </a:p>
      </dsp:txBody>
      <dsp:txXfrm>
        <a:off x="0" y="1175052"/>
        <a:ext cx="6666833" cy="1058194"/>
      </dsp:txXfrm>
    </dsp:sp>
    <dsp:sp modelId="{240FA339-9A09-4237-BACF-5C05859B1E74}">
      <dsp:nvSpPr>
        <dsp:cNvPr id="0" name=""/>
        <dsp:cNvSpPr/>
      </dsp:nvSpPr>
      <dsp:spPr>
        <a:xfrm>
          <a:off x="0" y="2233247"/>
          <a:ext cx="6666833" cy="1085906"/>
        </a:xfrm>
        <a:prstGeom prst="round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5. Organization Representative Vacancies</a:t>
          </a:r>
        </a:p>
      </dsp:txBody>
      <dsp:txXfrm>
        <a:off x="53010" y="2286257"/>
        <a:ext cx="6560813" cy="979886"/>
      </dsp:txXfrm>
    </dsp:sp>
    <dsp:sp modelId="{A25F1A75-C2E1-4C30-BAF4-A6B69EFCE90C}">
      <dsp:nvSpPr>
        <dsp:cNvPr id="0" name=""/>
        <dsp:cNvSpPr/>
      </dsp:nvSpPr>
      <dsp:spPr>
        <a:xfrm>
          <a:off x="0" y="3319153"/>
          <a:ext cx="6666833" cy="264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Many new appointees- currently no vacancies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Working with the Governors office on finalization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Introductions – Welcome aboard and thank you for your service to the SDPSCC!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Police Chiefs Assn. – Jeremy Wellnitz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Healthcare – Jacob Parsons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APCO/NENA – Mary Shoemaker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EMT – Robert Rendon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Health Department – Danielle Daak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Tribal Governments – Tommy Thompson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SD Senate – Randy Deibert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SD House of Representatives – Kevin Van Diepen</a:t>
          </a:r>
        </a:p>
      </dsp:txBody>
      <dsp:txXfrm>
        <a:off x="0" y="3319153"/>
        <a:ext cx="6666833" cy="2649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F288D-0A0C-4E8A-8FD0-5A0022D340BD}">
      <dsp:nvSpPr>
        <dsp:cNvPr id="0" name=""/>
        <dsp:cNvSpPr/>
      </dsp:nvSpPr>
      <dsp:spPr>
        <a:xfrm>
          <a:off x="0" y="1101252"/>
          <a:ext cx="6560279" cy="703753"/>
        </a:xfrm>
        <a:prstGeom prst="round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1. </a:t>
          </a:r>
          <a:r>
            <a:rPr lang="en-US" sz="2800" kern="1200" dirty="0">
              <a:solidFill>
                <a:schemeClr val="tx1"/>
              </a:solidFill>
            </a:rPr>
            <a:t>SWIC Updates – Todd Dravland (SWIC South Dakota)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solidFill>
              <a:schemeClr val="tx1"/>
            </a:solidFill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solidFill>
              <a:schemeClr val="tx1"/>
            </a:solidFill>
          </a:endParaRPr>
        </a:p>
      </dsp:txBody>
      <dsp:txXfrm>
        <a:off x="34354" y="1135606"/>
        <a:ext cx="6491571" cy="635045"/>
      </dsp:txXfrm>
    </dsp:sp>
    <dsp:sp modelId="{A3238A18-FB5B-473B-9CDA-14875B4CD08D}">
      <dsp:nvSpPr>
        <dsp:cNvPr id="0" name=""/>
        <dsp:cNvSpPr/>
      </dsp:nvSpPr>
      <dsp:spPr>
        <a:xfrm>
          <a:off x="0" y="1517708"/>
          <a:ext cx="6560279" cy="719095"/>
        </a:xfrm>
        <a:prstGeom prst="round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2. </a:t>
          </a:r>
          <a:r>
            <a:rPr lang="en-US" sz="2800" kern="1200" dirty="0">
              <a:solidFill>
                <a:schemeClr val="tx1"/>
              </a:solidFill>
            </a:rPr>
            <a:t>BRINC Drones- A New Era of Response – Greg Ehrsam(field demonstration)</a:t>
          </a:r>
        </a:p>
      </dsp:txBody>
      <dsp:txXfrm>
        <a:off x="35103" y="1552811"/>
        <a:ext cx="6490073" cy="648889"/>
      </dsp:txXfrm>
    </dsp:sp>
    <dsp:sp modelId="{7C26ABDB-65C7-4DC1-8BCE-2ABF6C588DD2}">
      <dsp:nvSpPr>
        <dsp:cNvPr id="0" name=""/>
        <dsp:cNvSpPr/>
      </dsp:nvSpPr>
      <dsp:spPr>
        <a:xfrm>
          <a:off x="0" y="2470672"/>
          <a:ext cx="6560279" cy="354246"/>
        </a:xfrm>
        <a:prstGeom prst="round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3.Spearfish Site Addition</a:t>
          </a:r>
        </a:p>
      </dsp:txBody>
      <dsp:txXfrm>
        <a:off x="17293" y="2487965"/>
        <a:ext cx="6525693" cy="319660"/>
      </dsp:txXfrm>
    </dsp:sp>
    <dsp:sp modelId="{86FE3BBF-A993-4684-87B8-9AC214A0447F}">
      <dsp:nvSpPr>
        <dsp:cNvPr id="0" name=""/>
        <dsp:cNvSpPr/>
      </dsp:nvSpPr>
      <dsp:spPr>
        <a:xfrm>
          <a:off x="0" y="2752155"/>
          <a:ext cx="6560279" cy="1144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289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Adding four channel site in Spearfish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January 2026 target completion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Provide Mobile coverage along I90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Provide portable coverage to Spearfish area</a:t>
          </a:r>
        </a:p>
      </dsp:txBody>
      <dsp:txXfrm>
        <a:off x="0" y="2752155"/>
        <a:ext cx="6560279" cy="1144211"/>
      </dsp:txXfrm>
    </dsp:sp>
    <dsp:sp modelId="{0844A6A5-9DA9-461E-A0DC-1FD339ADA148}">
      <dsp:nvSpPr>
        <dsp:cNvPr id="0" name=""/>
        <dsp:cNvSpPr/>
      </dsp:nvSpPr>
      <dsp:spPr>
        <a:xfrm>
          <a:off x="0" y="4473701"/>
          <a:ext cx="6560279" cy="354246"/>
        </a:xfrm>
        <a:prstGeom prst="round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4. 85</a:t>
          </a:r>
          <a:r>
            <a:rPr lang="en-US" sz="2800" kern="1200" baseline="30000" dirty="0">
              <a:solidFill>
                <a:schemeClr val="tx1"/>
              </a:solidFill>
            </a:rPr>
            <a:t>th</a:t>
          </a:r>
          <a:r>
            <a:rPr lang="en-US" sz="2800" kern="1200" dirty="0">
              <a:solidFill>
                <a:schemeClr val="tx1"/>
              </a:solidFill>
            </a:rPr>
            <a:t> Sturgis Motorcycle Rally success story</a:t>
          </a:r>
        </a:p>
      </dsp:txBody>
      <dsp:txXfrm>
        <a:off x="17293" y="4490994"/>
        <a:ext cx="6525693" cy="319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7B99-4D53-C1A8-645E-303E3D34F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1BC9ED-30BB-687B-78CC-0F02D6359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6880E-C5A8-E902-DAE8-D8349F47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D872-5D49-4E6D-B96B-9742A0817446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C0331-7407-10AF-B443-F689D3024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5C007-298D-64B8-49EC-5E6A6F166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FCA-8F4E-4BB0-8D78-98C5C32EB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6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899F2-F824-E9C4-7618-49F77BF2F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BC39FB-30BC-FD1E-8612-9D50EE87BB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3A752-D5DD-38F4-B9D9-D8D0C6925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D872-5D49-4E6D-B96B-9742A0817446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1CAF1-6A00-F3A1-6054-ED5E717FA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0F00B-0E13-985B-C03A-301AD20D4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FCA-8F4E-4BB0-8D78-98C5C32EB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5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D1BD76-F655-BCAE-3429-E656180C6B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733C7-4D7F-3907-9AF7-8B7B901A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5A6E5-66C2-8AB8-DF3A-76D28097C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D872-5D49-4E6D-B96B-9742A0817446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5D251-7D54-E8C3-32D9-6CF9DCC71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11380-F529-6209-E095-623BD2C9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FCA-8F4E-4BB0-8D78-98C5C32EB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37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E5B7F-1FAF-2532-2382-8354E47D1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A818E9-60E9-F69E-7411-93979940E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2C793-CA82-6B2F-EC73-9B47EEF5A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9CBD-6F12-4435-9B78-EC4EBCE34161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702D9-2BFC-2E81-B0B1-31E3935F4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60792-F962-309A-FD74-CBB2BB65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43C6-DAE8-4709-93FC-2A7B44F8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38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E1C17-6825-AB83-AF10-52A97D049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6F41C-AD85-2B60-0D51-FE04D38BA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324AA-D99A-3D23-8F95-646DCBE0B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9CBD-6F12-4435-9B78-EC4EBCE34161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E5A51-A0C0-81C3-5951-AD14BE5B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D8EE6-ADCA-A3F4-EC55-6BF96A3F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43C6-DAE8-4709-93FC-2A7B44F8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14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ED55B-31FA-1D52-5635-FC256ABCD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A4173-5D62-88CB-8D8E-8355E12C2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D055C-F4A4-8B5B-3B5D-125F9CEA2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9CBD-6F12-4435-9B78-EC4EBCE34161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37AB8-4D82-8407-C222-529BF792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19477-70AB-9700-4255-13A3A5A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43C6-DAE8-4709-93FC-2A7B44F8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03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D6169-0E4C-CF95-E027-B9AE40B23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A6349-AC19-F71E-EDC6-A7E975F24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028B8-528E-302C-484D-951F7F2B0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1E0F9-8F54-0C66-C83B-6D9BD72B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9CBD-6F12-4435-9B78-EC4EBCE34161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AF99D6-DD74-ED34-3426-AC0A5C38B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F0255-BDD4-1684-CE60-253DC9AC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43C6-DAE8-4709-93FC-2A7B44F8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50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742EA-B34C-F8E6-8912-0F41D6709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37CDF-4B21-25E9-8DD5-ACEE9A2E1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119775-81F7-3405-1886-7A7577E81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F13E4-3BB0-28B0-4CF1-358237B6E1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DE720D-0801-244D-E7CC-4487AF7A8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A77C10-18A5-DBF8-4796-DB94042FC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9CBD-6F12-4435-9B78-EC4EBCE34161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F2A1BF-D9B6-E697-3303-7BAC6A79B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C6C617-5CCB-DD6C-3AC7-FFF223F64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43C6-DAE8-4709-93FC-2A7B44F8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5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311A8-5A4C-FF27-0E30-F25A70A45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2A672A-DD69-155E-E623-BA627B246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9CBD-6F12-4435-9B78-EC4EBCE34161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8496C-89B8-05F0-FBB0-66CD4A91F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5F31B-0B53-5AFC-A0B6-77F91A43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43C6-DAE8-4709-93FC-2A7B44F8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54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8D26E-A1F7-AAB0-E501-B910B9DB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9CBD-6F12-4435-9B78-EC4EBCE34161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4716D-E281-2B3F-0E5E-5554E680A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68210-4FC3-5552-25C7-E10D02C16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43C6-DAE8-4709-93FC-2A7B44F8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13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494EA-305A-0864-F922-7B7B11B97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010AC-5767-ED9C-E587-3204883EF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E64C0-433A-3D80-067E-6BC74BA22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8DCA5-9F1A-1B48-EFC1-9623FA7FF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9CBD-6F12-4435-9B78-EC4EBCE34161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0A95B-A6E1-A842-2ED0-A5853EBFD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9257E-AD71-5752-9EB6-7722805B4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43C6-DAE8-4709-93FC-2A7B44F8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17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47E15-6E48-BB30-4796-49158D3D3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68054-212E-53A0-7241-397D5D25D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47933-BF15-929F-F509-431EA7368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D872-5D49-4E6D-B96B-9742A0817446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BCF0E-809C-2BFF-9EA8-42EC81290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B9B9A-32ED-8192-8B16-EE731868A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FCA-8F4E-4BB0-8D78-98C5C32EB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81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095D5-E03F-980A-238C-102CA43F5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7AF6C-AF3D-9AB1-C518-44F68ABBAF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42481-64C9-01CF-09DA-334149F24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510D2-00AC-D700-9F7B-82C60AED3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9CBD-6F12-4435-9B78-EC4EBCE34161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BB1D8-05BD-BB63-3375-0DA79F737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EE83F-B1BD-4D1C-0D01-FC6E90656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43C6-DAE8-4709-93FC-2A7B44F8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97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DF613-55F8-0DD7-8268-E0C7E5741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8D247A-1D85-5BFC-1F0F-AF2FC26C2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EDA1C-CA74-AE48-3247-B9179C939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9CBD-6F12-4435-9B78-EC4EBCE34161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60D01-6B33-6DF3-9A9B-073C7A0D7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9B1AE-8E9B-F491-C2FF-A13A3A6F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43C6-DAE8-4709-93FC-2A7B44F8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53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122D31-4F2D-3E0D-0649-085641A9D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3A91D-C3FA-7337-07A2-DE8C17C12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1C75A-AADE-58EC-E4D9-DA51EB3C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9CBD-6F12-4435-9B78-EC4EBCE34161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40B8D-DBA9-62F7-FDAE-71A6FACC5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5198E-63FB-B55C-5A1D-FF113E365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43C6-DAE8-4709-93FC-2A7B44F8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86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4930-9E34-F31F-B4DC-D6A61C0A8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007F9-780B-FB62-BCFC-103C0CEA0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7A778-5BED-FB8A-9909-3B350BA61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D872-5D49-4E6D-B96B-9742A0817446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3D960-B5E0-A10E-80B9-E7D9100BD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45D5C-E930-8CBD-2BF0-2278D6885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FCA-8F4E-4BB0-8D78-98C5C32EB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31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6A38A-DC62-5874-99C5-0A1D3D5A0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EAEB8-AB9A-49DD-02A8-72CF205C1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50867-CF03-8BE7-6421-F050B3786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0BB44-F3D4-FE6F-7DE2-82DB5F463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D872-5D49-4E6D-B96B-9742A0817446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2D5C4-FFE4-AA53-EF48-B7C3D80AD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9E0DF-F48D-59FB-04D1-63F113DE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FCA-8F4E-4BB0-8D78-98C5C32EB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4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175E-4DAF-CD14-6F2D-726A1EAA6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8B0A3-D4A3-6398-FD6C-2B39A0874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B1586-DB8D-508E-CC68-1780CD5D9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653B3-3C3E-C5FD-3599-0915E7EC4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28B39B-8477-F63A-B171-16346FCFB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4C33CA-FA2E-E106-9905-60AA2350D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D872-5D49-4E6D-B96B-9742A0817446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F05FAE-7B24-416B-C42B-9132E42F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35C786-66F1-8728-147C-81812D731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FCA-8F4E-4BB0-8D78-98C5C32EB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6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398C4-64A3-E115-78F3-9A3FD080E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548F64-09E2-A7AF-3580-4CEF9F54E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D872-5D49-4E6D-B96B-9742A0817446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9F8C6C-FBAB-6B36-4580-110F4C60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58001A-DE03-1826-6337-AB373B007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FCA-8F4E-4BB0-8D78-98C5C32EB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9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B33894-B4B2-5AB1-172F-E2D897ECA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D872-5D49-4E6D-B96B-9742A0817446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6E69C-010B-609B-061A-12EE8EBE5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6C1C0-FA13-092E-B44E-540515EB8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FCA-8F4E-4BB0-8D78-98C5C32EB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5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6FB65-A3EF-289F-C4B4-62129E777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AC78A-5B3C-95A2-129A-7FC515D2E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FC882-FA52-1AEF-81A0-E34A2E5A5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70875-3EFA-9FDE-BA3F-06E3809E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D872-5D49-4E6D-B96B-9742A0817446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7100F-ED79-28D1-ACE9-82A203DF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FDFE4-2C0A-DF10-4AC4-6424ADA8E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FCA-8F4E-4BB0-8D78-98C5C32EB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1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ED78A-6D49-CFA5-98A1-5ED9BE3A7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A25A0F-6A02-A166-2F48-41680C5DB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00B69-BCE4-0C26-B535-1854DE7B8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37E13-6E13-C418-FF4E-6047C7606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D872-5D49-4E6D-B96B-9742A0817446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1D73C5-B675-0153-D98B-F603F5794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540AD-5575-DC3A-C0A3-45FD5952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0FCA-8F4E-4BB0-8D78-98C5C32EB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06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57C511-5A6F-1B7E-ED13-FEB1B59E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4F690-5B49-0D12-CDDE-3A50AEBD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9F8DC-FEE7-611F-3F07-8BED823B6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4D872-5D49-4E6D-B96B-9742A0817446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F8AF6-3527-1CE3-468A-8F7FEC58F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790CB-8D66-4F2E-F208-F162AEF04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80FCA-8F4E-4BB0-8D78-98C5C32EB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0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60D328-B4DE-1586-7B6A-B5B04F696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878BD-6AA9-6A52-A918-F2E20703B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A768F-73FC-FA54-E721-207B5D212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0A9CBD-6F12-4435-9B78-EC4EBCE34161}" type="datetimeFigureOut">
              <a:rPr lang="en-US" smtClean="0"/>
              <a:t>10/08/2025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55752-D612-E65D-80A0-03D038FDE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D48E3-B64B-62B8-7B7E-558FD2E8D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C443C6-DAE8-4709-93FC-2A7B44F8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6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C38CD1F2-2CDE-4B42-BB23-EC7686F92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9827173-10F7-4BE6-8CC8-39A46D78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0FB2829-9E66-4DBD-BC15-FC5D73246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9EE2A32-8611-4375-B6B1-468FAD682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77E1DA0-3927-4F35-B8A3-D5D5563757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7BAA08B-588E-406F-899B-A6A7FC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48">
              <a:extLst>
                <a:ext uri="{FF2B5EF4-FFF2-40B4-BE49-F238E27FC236}">
                  <a16:creationId xmlns:a16="http://schemas.microsoft.com/office/drawing/2014/main" id="{A8AA7C41-B331-402E-9453-95B3B8273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49">
              <a:extLst>
                <a:ext uri="{FF2B5EF4-FFF2-40B4-BE49-F238E27FC236}">
                  <a16:creationId xmlns:a16="http://schemas.microsoft.com/office/drawing/2014/main" id="{A7060B3E-946D-4885-9B86-1D445209E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50">
              <a:extLst>
                <a:ext uri="{FF2B5EF4-FFF2-40B4-BE49-F238E27FC236}">
                  <a16:creationId xmlns:a16="http://schemas.microsoft.com/office/drawing/2014/main" id="{E3046747-F284-4990-9ECA-3DF2C6E08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21301226-F3C6-4744-94AE-2460B381D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C0188-2CF7-0727-E603-BB55502A7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640" y="630935"/>
            <a:ext cx="5107366" cy="2096769"/>
          </a:xfrm>
          <a:noFill/>
        </p:spPr>
        <p:txBody>
          <a:bodyPr anchor="t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September Meeting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EC57637-D435-4155-993A-0E3A8BBBA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B81AE96-B9C7-4679-BC62-F2C79F2E8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D4225F6-B312-47D5-8299-988BD17E0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3C04A86-BCAE-473C-B18D-88FD5627C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2CCD134-9351-4847-8741-FF5EAB470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1470C83-08EE-4959-BA0A-F8846F524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76A323F3-D689-1311-85A8-1F79695AA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3158" y="630935"/>
            <a:ext cx="5266365" cy="2096771"/>
          </a:xfrm>
          <a:noFill/>
        </p:spPr>
        <p:txBody>
          <a:bodyPr anchor="t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Team Meeting &amp; 700 Governors Drive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9-24-25 10:00 AM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BFD3A89-3666-47FE-913F-6C75228F5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D6B60E5-039C-4E82-9B5C-984D6C46E1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D05E89-A5D2-4DC0-B6B1-298EF0EF0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337967A-8AB7-47D5-A75E-6341730E9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A068AD4-624D-4314-8C86-A3C0C3378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F3F91F7-6272-356F-3EBE-BE15264E3741}"/>
              </a:ext>
            </a:extLst>
          </p:cNvPr>
          <p:cNvPicPr/>
          <p:nvPr/>
        </p:nvPicPr>
        <p:blipFill rotWithShape="1">
          <a:blip r:embed="rId2"/>
          <a:srcRect l="8333" r="1" b="1"/>
          <a:stretch/>
        </p:blipFill>
        <p:spPr>
          <a:xfrm>
            <a:off x="631359" y="2892079"/>
            <a:ext cx="10843065" cy="325290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ACA2F7C3-1A69-44EE-A8B6-A4552E2C8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5716" y="3029889"/>
            <a:ext cx="304800" cy="429768"/>
            <a:chOff x="215328" y="-46937"/>
            <a:chExt cx="304800" cy="2773841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44AF4D-8873-43B3-8E29-803B7720E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AE89E8A-BD14-4974-818A-D8382DCD4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21B80B9-448B-4363-9DD7-C074AB2AD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7DA34E7-83FB-4CAA-94F3-CEF086907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7267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8734A5-37BC-6F20-F153-6881D898B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4C027-CC08-6440-4F7E-2611905DE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15" y="0"/>
            <a:ext cx="11868016" cy="604672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3-year trends (Top 10 Talkgroups RC Simulcast, Mt. Coolidge, Terry Pk, Bear Mtn, Edgemont, Enning, Faith, Sturgis, Wall, Castlerock, Hills Simulcast, Hot Springs)= 55% increase in State Radio traffic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D21F3DB-4944-122B-B1B2-82DD2A05EF1D}"/>
              </a:ext>
            </a:extLst>
          </p:cNvPr>
          <p:cNvSpPr/>
          <p:nvPr/>
        </p:nvSpPr>
        <p:spPr>
          <a:xfrm>
            <a:off x="427921" y="1240316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2023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428ECFF-FEC7-27A7-ECE2-30AE915585A7}"/>
              </a:ext>
            </a:extLst>
          </p:cNvPr>
          <p:cNvSpPr/>
          <p:nvPr/>
        </p:nvSpPr>
        <p:spPr>
          <a:xfrm>
            <a:off x="427921" y="548876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2025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40ECD4B-5825-4F89-6994-4504A0914F49}"/>
              </a:ext>
            </a:extLst>
          </p:cNvPr>
          <p:cNvSpPr/>
          <p:nvPr/>
        </p:nvSpPr>
        <p:spPr>
          <a:xfrm>
            <a:off x="427921" y="3286125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AD240-8367-9FF8-C25B-BB1A85ECE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502" y="4719623"/>
            <a:ext cx="10370806" cy="19238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3418B5-DFDC-3696-1569-8C3459F17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504" y="2705476"/>
            <a:ext cx="10370806" cy="17909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1D22A0-E1CA-859B-11B4-EB4DEF571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2502" y="639516"/>
            <a:ext cx="10370807" cy="18427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03278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097095F8-1EB4-30E5-CE89-42EE4F843545}"/>
              </a:ext>
            </a:extLst>
          </p:cNvPr>
          <p:cNvSpPr/>
          <p:nvPr/>
        </p:nvSpPr>
        <p:spPr>
          <a:xfrm flipV="1">
            <a:off x="5078004" y="1564778"/>
            <a:ext cx="966787" cy="2343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A59366-16FF-FD33-27CE-5399703E2D34}"/>
              </a:ext>
            </a:extLst>
          </p:cNvPr>
          <p:cNvSpPr/>
          <p:nvPr/>
        </p:nvSpPr>
        <p:spPr>
          <a:xfrm>
            <a:off x="5078005" y="993608"/>
            <a:ext cx="966787" cy="234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26FA99-210F-0DF7-5659-77A76DC882A8}"/>
              </a:ext>
            </a:extLst>
          </p:cNvPr>
          <p:cNvSpPr txBox="1"/>
          <p:nvPr/>
        </p:nvSpPr>
        <p:spPr>
          <a:xfrm>
            <a:off x="728962" y="63944"/>
            <a:ext cx="10608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Overview Comparison between 2024 and 2025 State Radio Sturgis Rally Traffic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D53FFA-26DD-2578-A382-F779456BB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19" y="553723"/>
            <a:ext cx="11889362" cy="62045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45210E6-36D9-D59F-851A-3F43332DEB18}"/>
              </a:ext>
            </a:extLst>
          </p:cNvPr>
          <p:cNvSpPr/>
          <p:nvPr/>
        </p:nvSpPr>
        <p:spPr>
          <a:xfrm>
            <a:off x="5148411" y="1002478"/>
            <a:ext cx="825971" cy="279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548E046-44EB-C2A9-1550-7DE2D50CCC39}"/>
              </a:ext>
            </a:extLst>
          </p:cNvPr>
          <p:cNvSpPr/>
          <p:nvPr/>
        </p:nvSpPr>
        <p:spPr>
          <a:xfrm>
            <a:off x="5140994" y="1585721"/>
            <a:ext cx="903797" cy="2942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685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3ED138-BF2E-00D0-925A-D973DDA98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8E3A0E-02D0-FBC5-093B-368ACECE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226" y="247074"/>
            <a:ext cx="5899526" cy="669925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Objectives for 2026 Rally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12A92-05C5-FA35-06F7-47D03EF20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462" y="1235867"/>
            <a:ext cx="6133006" cy="4683225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Continuous improvement in technical capabilities </a:t>
            </a:r>
          </a:p>
          <a:p>
            <a:r>
              <a:rPr lang="en-US" sz="1200" dirty="0">
                <a:solidFill>
                  <a:schemeClr val="bg1"/>
                </a:solidFill>
              </a:rPr>
              <a:t>ISSI auto roam activation between South Dakota, Wyoming, Montana, and Nebraska agencies for enhanced cross border communications</a:t>
            </a:r>
          </a:p>
          <a:p>
            <a:r>
              <a:rPr lang="en-US" sz="1200" dirty="0">
                <a:solidFill>
                  <a:schemeClr val="bg1"/>
                </a:solidFill>
              </a:rPr>
              <a:t>New State Radio site in Spearfish</a:t>
            </a:r>
          </a:p>
          <a:p>
            <a:r>
              <a:rPr lang="en-US" sz="1200" dirty="0">
                <a:solidFill>
                  <a:schemeClr val="bg1"/>
                </a:solidFill>
              </a:rPr>
              <a:t>System wide implementation of talkgroup prioritization policy</a:t>
            </a:r>
          </a:p>
          <a:p>
            <a:r>
              <a:rPr lang="en-US" sz="1200" dirty="0">
                <a:solidFill>
                  <a:schemeClr val="bg1"/>
                </a:solidFill>
              </a:rPr>
              <a:t>More Smart Connect integrated console radios in Meade County dispatch to increase efficiency (Summerset PD)</a:t>
            </a:r>
          </a:p>
          <a:p>
            <a:r>
              <a:rPr lang="en-US" sz="1200" dirty="0">
                <a:solidFill>
                  <a:schemeClr val="bg1"/>
                </a:solidFill>
              </a:rPr>
              <a:t>More Smart Connect capable radios in the field</a:t>
            </a:r>
          </a:p>
          <a:p>
            <a:r>
              <a:rPr lang="en-US" sz="1200" dirty="0">
                <a:solidFill>
                  <a:schemeClr val="bg1"/>
                </a:solidFill>
              </a:rPr>
              <a:t>Increased vendor support with cache devices and sandbox new technologies</a:t>
            </a:r>
          </a:p>
          <a:p>
            <a:r>
              <a:rPr lang="en-US" sz="1200" dirty="0">
                <a:solidFill>
                  <a:schemeClr val="bg1"/>
                </a:solidFill>
              </a:rPr>
              <a:t>“Set it and forget it” site access Rally restrictions</a:t>
            </a:r>
          </a:p>
          <a:p>
            <a:r>
              <a:rPr lang="en-US" sz="1200" dirty="0">
                <a:solidFill>
                  <a:schemeClr val="bg1"/>
                </a:solidFill>
              </a:rPr>
              <a:t>Continue to build stakeholder confidence in state radio capabilities through relationship-building and transparency </a:t>
            </a:r>
          </a:p>
          <a:p>
            <a:r>
              <a:rPr lang="en-US" sz="1200" dirty="0">
                <a:solidFill>
                  <a:schemeClr val="bg1"/>
                </a:solidFill>
              </a:rPr>
              <a:t>Expanded understanding of stakeholder challenges with proposed solutions</a:t>
            </a:r>
          </a:p>
          <a:p>
            <a:r>
              <a:rPr lang="en-US" sz="1200" dirty="0">
                <a:solidFill>
                  <a:schemeClr val="bg1"/>
                </a:solidFill>
              </a:rPr>
              <a:t>Expand local vendor involvement and support</a:t>
            </a:r>
          </a:p>
          <a:p>
            <a:r>
              <a:rPr lang="en-US" sz="1200" dirty="0">
                <a:solidFill>
                  <a:schemeClr val="bg1"/>
                </a:solidFill>
              </a:rPr>
              <a:t>Investment in technological solutions at a local level</a:t>
            </a:r>
          </a:p>
          <a:p>
            <a:r>
              <a:rPr lang="en-US" sz="1200" dirty="0">
                <a:solidFill>
                  <a:schemeClr val="bg1"/>
                </a:solidFill>
              </a:rPr>
              <a:t>Develop 5-year plan for Annual Motorcycle Rally</a:t>
            </a:r>
          </a:p>
          <a:p>
            <a:endParaRPr lang="en-US" sz="5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6B11C-B0FC-E401-3382-7D4D98C628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61" r="1" b="1766"/>
          <a:stretch>
            <a:fillRect/>
          </a:stretch>
        </p:blipFill>
        <p:spPr>
          <a:xfrm>
            <a:off x="6735467" y="977900"/>
            <a:ext cx="5037433" cy="4826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596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394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48" name="Rectangle 2147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7DEF4-0267-9238-FA95-24EB2CCB9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5" y="106366"/>
            <a:ext cx="7016262" cy="676149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New Business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8202B-3EC5-2B38-407D-69E308FD9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239" y="959959"/>
            <a:ext cx="6985820" cy="5440408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Grade Of Service Standard for State Radio</a:t>
            </a:r>
          </a:p>
          <a:p>
            <a:pPr lvl="1" fontAlgn="ctr"/>
            <a:r>
              <a:rPr lang="en-US" sz="1600" b="1" dirty="0"/>
              <a:t>Grade of Service(</a:t>
            </a:r>
            <a:r>
              <a:rPr lang="en-US" sz="1600" b="1" dirty="0" err="1"/>
              <a:t>GoS</a:t>
            </a:r>
            <a:r>
              <a:rPr lang="en-US" sz="1600" b="1" dirty="0"/>
              <a:t>)- </a:t>
            </a:r>
            <a:r>
              <a:rPr lang="en-US" sz="1600" dirty="0"/>
              <a:t>summarized activity for the system's busiest hour of the specified time range (by site).</a:t>
            </a:r>
            <a:endParaRPr lang="en-US" sz="1600" b="1" dirty="0"/>
          </a:p>
          <a:p>
            <a:pPr lvl="1" fontAlgn="ctr"/>
            <a:r>
              <a:rPr lang="en-US" sz="1600" b="1" dirty="0"/>
              <a:t>Offered Load (Er)-</a:t>
            </a:r>
            <a:r>
              <a:rPr lang="en-US" sz="1600" dirty="0"/>
              <a:t>an Erlang is a unit of traffic load representing the average number of simultaneous calls active or channels busy over a specific period, typically the "busy hour". It quantifies the demand placed on a radio system by users, indicating how many channels would be in continuous use if there were no blocking or delay. For example, 1 Erlang means one channel is kept busy for one hour, or the equivalent of 3,600 seconds of call time per hour. </a:t>
            </a:r>
          </a:p>
          <a:p>
            <a:pPr lvl="1" fontAlgn="ctr"/>
            <a:r>
              <a:rPr lang="en-US" sz="1600" b="1" dirty="0"/>
              <a:t>Erlang C formula- </a:t>
            </a:r>
            <a:r>
              <a:rPr lang="en-US" sz="1600" dirty="0"/>
              <a:t>Pw=Probability that a call waits, A=total offered Erlangs, c=number of available channels</a:t>
            </a:r>
          </a:p>
          <a:p>
            <a:pPr lvl="1" fontAlgn="ctr"/>
            <a:r>
              <a:rPr lang="en-US" sz="1600" b="1" dirty="0"/>
              <a:t>Actual </a:t>
            </a:r>
            <a:r>
              <a:rPr lang="en-US" sz="1600" b="1" dirty="0" err="1"/>
              <a:t>GoS</a:t>
            </a:r>
            <a:r>
              <a:rPr lang="en-US" sz="1600" b="1" dirty="0"/>
              <a:t>-</a:t>
            </a:r>
            <a:r>
              <a:rPr lang="en-US" sz="1600" dirty="0"/>
              <a:t>Percent of requests that resulted in unacceptable busies for these sites.</a:t>
            </a:r>
          </a:p>
          <a:p>
            <a:pPr lvl="1" fontAlgn="ctr"/>
            <a:r>
              <a:rPr lang="en-US" sz="1600" dirty="0"/>
              <a:t>Represents the busiest time of a site based upon a certain timeframe.</a:t>
            </a:r>
          </a:p>
          <a:p>
            <a:pPr lvl="1" fontAlgn="ctr"/>
            <a:r>
              <a:rPr lang="en-US" sz="1600" dirty="0"/>
              <a:t>Used as a prediction tool to evaluate site efficiency and identify constrained resources within the State Radio infrastructure.</a:t>
            </a:r>
          </a:p>
          <a:p>
            <a:pPr lvl="1" fontAlgn="ctr"/>
            <a:r>
              <a:rPr lang="en-US" sz="1600" dirty="0"/>
              <a:t>Identified constrained resources become high priority for tactical technical intervention by State Radio.</a:t>
            </a:r>
          </a:p>
          <a:p>
            <a:pPr lvl="1" fontAlgn="ctr"/>
            <a:r>
              <a:rPr lang="en-US" sz="1600" dirty="0"/>
              <a:t>State Radio excellence standard is 2% </a:t>
            </a:r>
            <a:r>
              <a:rPr lang="en-US" sz="1600" dirty="0" err="1"/>
              <a:t>GoS</a:t>
            </a:r>
            <a:r>
              <a:rPr lang="en-US" sz="1600" dirty="0"/>
              <a:t> with a &lt;1 second acceptable wait time.</a:t>
            </a:r>
          </a:p>
          <a:p>
            <a:pPr lvl="1" fontAlgn="ctr"/>
            <a:r>
              <a:rPr lang="en-US" sz="1600" dirty="0"/>
              <a:t>This means that for an average busy period or full channel utilization - 98% of Push To Talks will not be delayed by 1 second.</a:t>
            </a:r>
          </a:p>
          <a:p>
            <a:pPr marL="0" indent="0">
              <a:buNone/>
            </a:pPr>
            <a:endParaRPr lang="en-US" sz="16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1600" dirty="0"/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/>
          </a:p>
        </p:txBody>
      </p:sp>
      <p:sp>
        <p:nvSpPr>
          <p:cNvPr id="2150" name="Rectangle 2149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2" name="Rectangle 2151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4" name="Rectangle 2153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6" name="Rectangle 2155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66E6B-4263-2149-4BAC-06781D539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594" y="4192072"/>
            <a:ext cx="4219806" cy="1931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AE4205-911B-20E3-65D8-A07B51B0A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667" y="530997"/>
            <a:ext cx="4218798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51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2473D-858C-F3BF-B4D2-4A2B3B1C6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48" name="Rectangle 2147">
            <a:extLst>
              <a:ext uri="{FF2B5EF4-FFF2-40B4-BE49-F238E27FC236}">
                <a16:creationId xmlns:a16="http://schemas.microsoft.com/office/drawing/2014/main" id="{EFE5A4CF-8838-A155-AFCE-6079831F7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478DD-F1E8-EECE-6404-E85E186E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67" y="237358"/>
            <a:ext cx="6310688" cy="686830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New Business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B11BC-C0B9-8A74-8E3F-3092E1EF9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380" y="924187"/>
            <a:ext cx="4448284" cy="547617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6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Walworth County Radio Survey and Formula For Underserved Areas – Jeff Jensen (EM Walworth County)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Completed radio surveys sent out by State Radio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Radio Coverage Challenges/LTE Challenges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Tested FirstNet, Verizon, and T-Mobile – all have issues with coverage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Identified good location for new state radio site owned by MDU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Offered site at no cost for public safety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Walworth County seeking funds to retrofit tower to support State Radio antennas and feedlines ($37,290) and new shelter ($25,000)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Increases Formula for Underserved Areas score from 93 to 124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Explore funding options for remaining $450,000 if PSCC supports moving forward</a:t>
            </a: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/>
            <a:endParaRPr lang="en-US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1600" dirty="0"/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/>
          </a:p>
        </p:txBody>
      </p:sp>
      <p:sp>
        <p:nvSpPr>
          <p:cNvPr id="2150" name="Rectangle 2149">
            <a:extLst>
              <a:ext uri="{FF2B5EF4-FFF2-40B4-BE49-F238E27FC236}">
                <a16:creationId xmlns:a16="http://schemas.microsoft.com/office/drawing/2014/main" id="{BAD22870-2FF7-CE3D-9364-BBCF05AF6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2" name="Rectangle 2151">
            <a:extLst>
              <a:ext uri="{FF2B5EF4-FFF2-40B4-BE49-F238E27FC236}">
                <a16:creationId xmlns:a16="http://schemas.microsoft.com/office/drawing/2014/main" id="{49242C7F-80F8-7822-FD2E-DCE2FEAFB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4" name="Rectangle 2153">
            <a:extLst>
              <a:ext uri="{FF2B5EF4-FFF2-40B4-BE49-F238E27FC236}">
                <a16:creationId xmlns:a16="http://schemas.microsoft.com/office/drawing/2014/main" id="{8AAAF96C-21F0-A35F-F235-4C7AD94CD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6" name="Rectangle 2155">
            <a:extLst>
              <a:ext uri="{FF2B5EF4-FFF2-40B4-BE49-F238E27FC236}">
                <a16:creationId xmlns:a16="http://schemas.microsoft.com/office/drawing/2014/main" id="{90BD1A02-2FED-F3ED-6395-CF4D4BCD9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D149DE-9827-F62E-54A8-E6D000AFD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904" y="237358"/>
            <a:ext cx="1732896" cy="1732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46668-A67E-5944-5A97-F6C91B522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298" y="2910254"/>
            <a:ext cx="7247701" cy="3264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ACBCC3-2067-C84D-D6C3-882F25DB2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759" y="763766"/>
            <a:ext cx="3038621" cy="200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70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93B2B4-C9F9-1AFE-2F67-B1878A327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48" name="Rectangle 2147">
            <a:extLst>
              <a:ext uri="{FF2B5EF4-FFF2-40B4-BE49-F238E27FC236}">
                <a16:creationId xmlns:a16="http://schemas.microsoft.com/office/drawing/2014/main" id="{3643A3AB-E38B-A4D9-1003-F4F9BA7A3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88758C-159D-823C-1372-92A27819E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7" y="99630"/>
            <a:ext cx="4209429" cy="1307930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New Business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BDEE9-5DBC-1891-A4D5-E155365B8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885" y="1407560"/>
            <a:ext cx="3318715" cy="535081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6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/>
            <a:endParaRPr lang="en-US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7. FirstNet buildout focus group</a:t>
            </a:r>
          </a:p>
          <a:p>
            <a:pPr lvl="1"/>
            <a:r>
              <a:rPr lang="en-US" sz="1600" dirty="0"/>
              <a:t>Formed focus group to review FirstNet Areas of Interest (AOI’s) </a:t>
            </a:r>
          </a:p>
          <a:p>
            <a:pPr lvl="1"/>
            <a:r>
              <a:rPr lang="en-US" sz="1600" dirty="0"/>
              <a:t>Identify areas in South Dakota where LTE and RF services are challenges</a:t>
            </a:r>
          </a:p>
          <a:p>
            <a:pPr lvl="1"/>
            <a:r>
              <a:rPr lang="en-US" sz="1600" dirty="0"/>
              <a:t>Sent surveys to stakeholders</a:t>
            </a:r>
          </a:p>
          <a:p>
            <a:pPr lvl="1"/>
            <a:r>
              <a:rPr lang="en-US" sz="1600" dirty="0"/>
              <a:t>Ground truth data</a:t>
            </a:r>
          </a:p>
          <a:p>
            <a:pPr lvl="1"/>
            <a:r>
              <a:rPr lang="en-US" sz="1600" dirty="0"/>
              <a:t>Prioritization</a:t>
            </a:r>
          </a:p>
          <a:p>
            <a:pPr lvl="1"/>
            <a:r>
              <a:rPr lang="en-US" sz="1600" dirty="0"/>
              <a:t>Provide findings of focus group to all LTE providers in October using Formula for Underserved Areas</a:t>
            </a:r>
          </a:p>
          <a:p>
            <a:pPr lvl="1"/>
            <a:r>
              <a:rPr lang="en-US" sz="1600" dirty="0"/>
              <a:t>Five-year plan obligation</a:t>
            </a:r>
          </a:p>
          <a:p>
            <a:endParaRPr lang="en-US" sz="1600" dirty="0"/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/>
          </a:p>
        </p:txBody>
      </p:sp>
      <p:sp>
        <p:nvSpPr>
          <p:cNvPr id="2150" name="Rectangle 2149">
            <a:extLst>
              <a:ext uri="{FF2B5EF4-FFF2-40B4-BE49-F238E27FC236}">
                <a16:creationId xmlns:a16="http://schemas.microsoft.com/office/drawing/2014/main" id="{7B68FE28-E89A-AABC-C2DA-4CFB794C6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2" name="Rectangle 2151">
            <a:extLst>
              <a:ext uri="{FF2B5EF4-FFF2-40B4-BE49-F238E27FC236}">
                <a16:creationId xmlns:a16="http://schemas.microsoft.com/office/drawing/2014/main" id="{42E37CE3-FE76-3D75-8D72-ABC2FB4BD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4" name="Rectangle 2153">
            <a:extLst>
              <a:ext uri="{FF2B5EF4-FFF2-40B4-BE49-F238E27FC236}">
                <a16:creationId xmlns:a16="http://schemas.microsoft.com/office/drawing/2014/main" id="{F8043E78-2F8B-5FA5-1C34-26228BCB0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6" name="Rectangle 2155">
            <a:extLst>
              <a:ext uri="{FF2B5EF4-FFF2-40B4-BE49-F238E27FC236}">
                <a16:creationId xmlns:a16="http://schemas.microsoft.com/office/drawing/2014/main" id="{94EE24EA-1416-FBA5-AB54-1B4835A34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91B26-E668-6959-CCA8-0699A15D5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524767"/>
            <a:ext cx="8441117" cy="535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9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1A5B180-8C78-578E-3DB1-100119FC4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319314"/>
            <a:ext cx="9477377" cy="1030515"/>
          </a:xfrm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Organizational Reports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98A471-E29B-279E-3622-152DD73C5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479" y="1275477"/>
            <a:ext cx="7178417" cy="2153523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906E63E-901C-89DD-FA07-6E8B92D8F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193" y="4621320"/>
            <a:ext cx="5225890" cy="138526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/>
              <a:t>Closing Comments</a:t>
            </a:r>
          </a:p>
          <a:p>
            <a:pPr marL="419100" marR="0" indent="-6350">
              <a:lnSpc>
                <a:spcPct val="106000"/>
              </a:lnSpc>
              <a:spcBef>
                <a:spcPts val="0"/>
              </a:spcBef>
              <a:spcAft>
                <a:spcPts val="15"/>
              </a:spcAft>
            </a:pPr>
            <a:r>
              <a:rPr lang="en-US" sz="1800" dirty="0">
                <a:solidFill>
                  <a:srgbClr val="2929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Vice-chair – Michael Peterson</a:t>
            </a:r>
          </a:p>
          <a:p>
            <a:pPr marL="419100" marR="0" indent="-6350">
              <a:lnSpc>
                <a:spcPct val="106000"/>
              </a:lnSpc>
              <a:spcBef>
                <a:spcPts val="0"/>
              </a:spcBef>
              <a:spcAft>
                <a:spcPts val="15"/>
              </a:spcAft>
            </a:pPr>
            <a:r>
              <a:rPr lang="en-US" sz="1800" dirty="0">
                <a:solidFill>
                  <a:srgbClr val="2929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Member at Large - </a:t>
            </a:r>
            <a:r>
              <a:rPr lang="en-US" sz="1800" dirty="0">
                <a:solidFill>
                  <a:srgbClr val="292934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Vacant</a:t>
            </a:r>
            <a:endParaRPr lang="en-US" sz="1800" dirty="0">
              <a:solidFill>
                <a:srgbClr val="292934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19100" marR="0" indent="-6350">
              <a:lnSpc>
                <a:spcPct val="106000"/>
              </a:lnSpc>
              <a:spcBef>
                <a:spcPts val="0"/>
              </a:spcBef>
              <a:spcAft>
                <a:spcPts val="1195"/>
              </a:spcAft>
            </a:pPr>
            <a:r>
              <a:rPr lang="en-US" sz="1800" dirty="0">
                <a:solidFill>
                  <a:srgbClr val="2929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Chair – Bruce Nachtigall</a:t>
            </a:r>
            <a:endParaRPr lang="en-US" sz="1800" dirty="0">
              <a:solidFill>
                <a:srgbClr val="292934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92934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Next Meeting: date, time, location – Tentative December</a:t>
            </a:r>
            <a:r>
              <a:rPr lang="en-US" sz="1800" dirty="0">
                <a:solidFill>
                  <a:srgbClr val="292934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 10</a:t>
            </a:r>
            <a:r>
              <a:rPr lang="en-US" sz="1800" baseline="30000" dirty="0">
                <a:solidFill>
                  <a:srgbClr val="292934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th</a:t>
            </a:r>
            <a:r>
              <a:rPr lang="en-US" sz="1800" dirty="0">
                <a:solidFill>
                  <a:srgbClr val="292934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, 2025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1ED205-12DC-D592-B664-5DF8BD48965B}"/>
              </a:ext>
            </a:extLst>
          </p:cNvPr>
          <p:cNvSpPr txBox="1"/>
          <p:nvPr/>
        </p:nvSpPr>
        <p:spPr>
          <a:xfrm>
            <a:off x="142121" y="1756339"/>
            <a:ext cx="6095010" cy="4171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Organization Reports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Police Chiefs Assn. – Jeremy Wellnitz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Sheriff’s Assn – Steve Swenson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DCI/Attorney General – </a:t>
            </a: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Preston Patterson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GFP – Bruce Nachtigall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 – Brian Wacholz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Guard – David Goodwin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Emergency Managers – Pat Harrington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Firefighters – Charlie Kludt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Healthcare – </a:t>
            </a: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Jacob Parsons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Highway Patrol – </a:t>
            </a: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Micheal Peterson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APCO/NENA – </a:t>
            </a: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Mary Shoemaker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EMT – </a:t>
            </a: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 Rendon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Wildland Fire – Ray Black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County Commissioners – Kade Haley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Department – Dan</a:t>
            </a: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ielle Daak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Tribal Governments – </a:t>
            </a: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Tommy Thompson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Federal Government – Andy Barth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 Engineering – Trent Nincehelser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 Senate – </a:t>
            </a: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Randy Deibert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 House of Representatives – </a:t>
            </a: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Kevin Van Diepen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911 – Jason Husby</a:t>
            </a:r>
          </a:p>
        </p:txBody>
      </p:sp>
    </p:spTree>
    <p:extLst>
      <p:ext uri="{BB962C8B-B14F-4D97-AF65-F5344CB8AC3E}">
        <p14:creationId xmlns:p14="http://schemas.microsoft.com/office/powerpoint/2010/main" val="3944924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4044CD-351C-AB39-9E42-A85332B00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B867D74-3FAE-E137-E824-0D4D0220DC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371599" y="4669105"/>
            <a:ext cx="11079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1E15B5-363A-3138-FC29-60192074B907}"/>
              </a:ext>
            </a:extLst>
          </p:cNvPr>
          <p:cNvSpPr txBox="1"/>
          <p:nvPr/>
        </p:nvSpPr>
        <p:spPr>
          <a:xfrm>
            <a:off x="625994" y="1545374"/>
            <a:ext cx="5615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10:00 AM Call Meeting to Order- </a:t>
            </a:r>
          </a:p>
          <a:p>
            <a:r>
              <a:rPr lang="en-US" sz="1400" dirty="0"/>
              <a:t>Roll Call of Members- Secretary</a:t>
            </a:r>
          </a:p>
          <a:p>
            <a:r>
              <a:rPr lang="en-US" sz="1400" dirty="0"/>
              <a:t>Additional Items to be added to agenda- Rogers Two Way asking for exception to policy for ASK request to program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B7101C-783C-4068-F140-C82F363D56F3}"/>
              </a:ext>
            </a:extLst>
          </p:cNvPr>
          <p:cNvSpPr txBox="1"/>
          <p:nvPr/>
        </p:nvSpPr>
        <p:spPr>
          <a:xfrm>
            <a:off x="625994" y="2721616"/>
            <a:ext cx="6095010" cy="4171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Organizations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Police Chiefs Assn. – Jeremy Wellnitz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Sheriff’s Assn – Steve Swenson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DCI/Attorney General – </a:t>
            </a: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Preston Patterson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GFP – Bruce Nachtigall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 – Brian Wacholz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Guard – David Goodwin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Emergency Managers – Pat Harrington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Firefighters – Charlie Kludt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Healthcare – </a:t>
            </a: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Jacob Parsons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Highway Patrol – </a:t>
            </a: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Micheal Peterson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APCO/NENA – </a:t>
            </a: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Mary Shoemaker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EMT – </a:t>
            </a: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 Rendon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Wildland Fire – Ray Black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County Commissioners – Kade Haley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Department – Dan</a:t>
            </a: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ielle Daak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Tribal Governments – </a:t>
            </a: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Tommy Thompson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Federal Government – Andy Barth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 Engineering – Trent Nincehelser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 Senate – </a:t>
            </a: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Randy Deibert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 House of Representatives – </a:t>
            </a:r>
            <a:r>
              <a:rPr lang="en-US" sz="11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Kevin Van Diepen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911 – Jason Husby</a:t>
            </a:r>
          </a:p>
        </p:txBody>
      </p:sp>
    </p:spTree>
    <p:extLst>
      <p:ext uri="{BB962C8B-B14F-4D97-AF65-F5344CB8AC3E}">
        <p14:creationId xmlns:p14="http://schemas.microsoft.com/office/powerpoint/2010/main" val="1829123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9B8187-B6D8-6131-9178-BAB41F8C8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Old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395EE-F2FC-DCAA-6FDE-4D9FB739D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695" y="956496"/>
            <a:ext cx="3025303" cy="5546047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Budget</a:t>
            </a:r>
          </a:p>
          <a:p>
            <a:r>
              <a:rPr lang="en-US" sz="2000" dirty="0"/>
              <a:t>Nearly 22% of total operational budget is paid in July for annual Motorola support contract</a:t>
            </a:r>
          </a:p>
          <a:p>
            <a:r>
              <a:rPr lang="en-US" sz="2000" dirty="0"/>
              <a:t>79% Personnel and 67% of Operational funds available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1AFB86-CFFF-5173-928E-94BB15531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398" y="2142813"/>
            <a:ext cx="4303154" cy="259264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45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B66D7F65-E9B6-4775-8355-D095CC73C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B937FE-2D97-6EBC-B5E7-206F6EFC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6" y="502021"/>
            <a:ext cx="6173262" cy="75527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/>
              <a:t>Old Business (Continued)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1B1C9D-7D2C-9FD3-4006-3084A2589CB5}"/>
              </a:ext>
            </a:extLst>
          </p:cNvPr>
          <p:cNvSpPr txBox="1"/>
          <p:nvPr/>
        </p:nvSpPr>
        <p:spPr>
          <a:xfrm>
            <a:off x="1013304" y="2054799"/>
            <a:ext cx="6978903" cy="35350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2. Broadband Subcommittee Report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FirstNet Updates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T-Mobile updates</a:t>
            </a:r>
            <a:endParaRPr lang="en-US" sz="1300" dirty="0">
              <a:highlight>
                <a:srgbClr val="808000"/>
              </a:highlight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3. Meade County I90 Corridor update             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$46,000 funding appropriated for radio coverage study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Kicked off project in October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Surveys sent out to stakeholders in effort to gather data and feedback regarding radio operations in Meade County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RFCC provided written status report for legislature in January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RFCC performed dispatch tour, site inspections, coverage testing and hosted town hall meetings for input on February 18</a:t>
            </a:r>
            <a:r>
              <a:rPr lang="en-US" sz="1300" baseline="30000" dirty="0"/>
              <a:t>th</a:t>
            </a:r>
            <a:r>
              <a:rPr lang="en-US" sz="1300" dirty="0"/>
              <a:t>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RFCC completed study and presented to Meade County Stakeholders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Send out final study to SDPSCC members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Determine next steps in December meeting prior to legislative session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CD79DE-C400-CB2B-1061-A6C23206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6488" b="3"/>
          <a:stretch>
            <a:fillRect/>
          </a:stretch>
        </p:blipFill>
        <p:spPr>
          <a:xfrm>
            <a:off x="8115300" y="-12515"/>
            <a:ext cx="4076700" cy="641863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7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47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B937FE-2D97-6EBC-B5E7-206F6EFC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Old Business (Continued)</a:t>
            </a:r>
          </a:p>
        </p:txBody>
      </p:sp>
      <p:graphicFrame>
        <p:nvGraphicFramePr>
          <p:cNvPr id="22" name="TextBox 3">
            <a:extLst>
              <a:ext uri="{FF2B5EF4-FFF2-40B4-BE49-F238E27FC236}">
                <a16:creationId xmlns:a16="http://schemas.microsoft.com/office/drawing/2014/main" id="{C70ABBB9-9CBA-B578-28FE-9FA805A770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6335623"/>
              </p:ext>
            </p:extLst>
          </p:nvPr>
        </p:nvGraphicFramePr>
        <p:xfrm>
          <a:off x="4196135" y="712177"/>
          <a:ext cx="6666833" cy="605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0552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32" name="Rectangle 213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7DEF4-0267-9238-FA95-24EB2CCB9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7608" y="56340"/>
            <a:ext cx="4940738" cy="598367"/>
          </a:xfrm>
        </p:spPr>
        <p:txBody>
          <a:bodyPr anchor="b">
            <a:normAutofit fontScale="90000"/>
          </a:bodyPr>
          <a:lstStyle/>
          <a:p>
            <a:r>
              <a:rPr lang="en-US" sz="4000" b="1" dirty="0"/>
              <a:t>New Business</a:t>
            </a:r>
          </a:p>
        </p:txBody>
      </p:sp>
      <p:sp>
        <p:nvSpPr>
          <p:cNvPr id="2134" name="Rectangle 213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6" name="Rectangle 213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38" name="Rectangle 213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40" name="Rectangle 213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113" name="Content Placeholder 2">
            <a:extLst>
              <a:ext uri="{FF2B5EF4-FFF2-40B4-BE49-F238E27FC236}">
                <a16:creationId xmlns:a16="http://schemas.microsoft.com/office/drawing/2014/main" id="{11958936-DE26-C8A1-7C55-0CDC83F515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93899"/>
              </p:ext>
            </p:extLst>
          </p:nvPr>
        </p:nvGraphicFramePr>
        <p:xfrm>
          <a:off x="192213" y="1186041"/>
          <a:ext cx="6560279" cy="5495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B3FEE5B-D889-2A5C-DFAE-76E9E9B972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730" y="1652955"/>
            <a:ext cx="5367058" cy="351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7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50C39F-3F6C-4D53-86D2-7BC6B2FF6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5F3CD-A666-8959-5B4F-884A755679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81FF3E-9E50-8860-AE3A-D6D94F6C2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82" y="870641"/>
            <a:ext cx="5969794" cy="1466455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Objectives Achieved for 2025 Rally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6683B-0308-ECEC-FECA-A849FEDAE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492080"/>
            <a:ext cx="4724400" cy="3455489"/>
          </a:xfrm>
        </p:spPr>
        <p:txBody>
          <a:bodyPr>
            <a:normAutofit lnSpcReduction="10000"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Increased efficiency across all state radio sites, decrease busies, and eliminate congestion using tactical technical solutions</a:t>
            </a:r>
          </a:p>
          <a:p>
            <a:r>
              <a:rPr lang="en-US" sz="1400" dirty="0">
                <a:solidFill>
                  <a:schemeClr val="bg1"/>
                </a:solidFill>
              </a:rPr>
              <a:t>State Radio expanding leadership role </a:t>
            </a:r>
          </a:p>
          <a:p>
            <a:r>
              <a:rPr lang="en-US" sz="1400" dirty="0">
                <a:solidFill>
                  <a:schemeClr val="bg1"/>
                </a:solidFill>
              </a:rPr>
              <a:t>New Rally Communications Plan created with stakeholders' input </a:t>
            </a:r>
          </a:p>
          <a:p>
            <a:r>
              <a:rPr lang="en-US" sz="1400" dirty="0">
                <a:solidFill>
                  <a:schemeClr val="bg1"/>
                </a:solidFill>
              </a:rPr>
              <a:t>Transparency in challenges, potential technical solutions, and better coordination and outreach to stakeholders</a:t>
            </a:r>
          </a:p>
          <a:p>
            <a:r>
              <a:rPr lang="en-US" sz="1400" dirty="0">
                <a:solidFill>
                  <a:schemeClr val="bg1"/>
                </a:solidFill>
              </a:rPr>
              <a:t>Enhanced monitoring and feedback to stakeholders during the rally</a:t>
            </a:r>
          </a:p>
          <a:p>
            <a:r>
              <a:rPr lang="en-US" sz="1400" dirty="0">
                <a:solidFill>
                  <a:schemeClr val="bg1"/>
                </a:solidFill>
              </a:rPr>
              <a:t>Enhancing communication with stakeholders to ensure understanding of the mission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Expand partnerships with agencies and vendors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362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50C39F-3F6C-4D53-86D2-7BC6B2FF6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B1773A-500D-0A1C-1674-9E8206C67D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333"/>
          <a:stretch>
            <a:fillRect/>
          </a:stretch>
        </p:blipFill>
        <p:spPr>
          <a:xfrm>
            <a:off x="54264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1C6E5-BCE8-91A7-8567-2DE1B75D4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98" y="174450"/>
            <a:ext cx="8589289" cy="751458"/>
          </a:xfrm>
        </p:spPr>
        <p:txBody>
          <a:bodyPr anchor="b">
            <a:normAutofit/>
          </a:bodyPr>
          <a:lstStyle/>
          <a:p>
            <a:r>
              <a:rPr lang="en-US" sz="4100" dirty="0">
                <a:solidFill>
                  <a:schemeClr val="bg1"/>
                </a:solidFill>
              </a:rPr>
              <a:t>Tactical technical changes for 85</a:t>
            </a:r>
            <a:r>
              <a:rPr lang="en-US" sz="4100" baseline="30000" dirty="0">
                <a:solidFill>
                  <a:schemeClr val="bg1"/>
                </a:solidFill>
              </a:rPr>
              <a:t>th</a:t>
            </a:r>
            <a:r>
              <a:rPr lang="en-US" sz="4100" dirty="0">
                <a:solidFill>
                  <a:schemeClr val="bg1"/>
                </a:solidFill>
              </a:rPr>
              <a:t> Rally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68E61-C860-A93F-3B37-4D1815D86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63" y="1070218"/>
            <a:ext cx="5920352" cy="5495390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ptos" panose="020B0004020202020204" pitchFamily="34" charset="0"/>
              </a:rPr>
              <a:t>Added 2 additional voice channels to Sturgis state radio site increases capacity by 67%  completed in April 2025</a:t>
            </a:r>
          </a:p>
          <a:p>
            <a:r>
              <a:rPr lang="en-US" sz="1200" dirty="0">
                <a:solidFill>
                  <a:schemeClr val="bg1"/>
                </a:solidFill>
                <a:latin typeface="Aptos" panose="020B0004020202020204" pitchFamily="34" charset="0"/>
              </a:rPr>
              <a:t>Added Zetron Max Gateway with two Smart Connect Radios for dispatch to communicate with restricted interop Talkgroups PCSO to MCSO Dispatch(newly created talkgroup) and PC Fire </a:t>
            </a:r>
          </a:p>
          <a:p>
            <a:r>
              <a:rPr lang="en-US" sz="1200" dirty="0">
                <a:solidFill>
                  <a:schemeClr val="bg1"/>
                </a:solidFill>
                <a:latin typeface="Aptos" panose="020B0004020202020204" pitchFamily="34" charset="0"/>
              </a:rPr>
              <a:t>Talkgroup prioritization to ensure highest priority Talkgroups have resources during high utilization</a:t>
            </a:r>
          </a:p>
          <a:p>
            <a:r>
              <a:rPr lang="en-US" sz="1200" dirty="0">
                <a:solidFill>
                  <a:schemeClr val="bg1"/>
                </a:solidFill>
                <a:latin typeface="Aptos" panose="020B0004020202020204" pitchFamily="34" charset="0"/>
              </a:rPr>
              <a:t>Faith Stock show comms moved to Special Ops 6</a:t>
            </a:r>
          </a:p>
          <a:p>
            <a:r>
              <a:rPr lang="en-US" sz="1200" dirty="0">
                <a:solidFill>
                  <a:schemeClr val="bg1"/>
                </a:solidFill>
                <a:latin typeface="Aptos" panose="020B0004020202020204" pitchFamily="34" charset="0"/>
              </a:rPr>
              <a:t>DOT use Smart Connect cache radios</a:t>
            </a:r>
          </a:p>
          <a:p>
            <a:r>
              <a:rPr lang="en-US" sz="1200" dirty="0">
                <a:solidFill>
                  <a:schemeClr val="bg1"/>
                </a:solidFill>
                <a:latin typeface="Aptos" panose="020B0004020202020204" pitchFamily="34" charset="0"/>
              </a:rPr>
              <a:t>SDHP Smart Connect capabilities to communicate to all resources (restricted, unrestricted, Conventional RF)</a:t>
            </a:r>
          </a:p>
          <a:p>
            <a:r>
              <a:rPr lang="en-US" sz="1200" dirty="0">
                <a:solidFill>
                  <a:schemeClr val="bg1"/>
                </a:solidFill>
                <a:latin typeface="Aptos" panose="020B0004020202020204" pitchFamily="34" charset="0"/>
              </a:rPr>
              <a:t>DCI primarily using Siyata LTE devices with Critical Connect</a:t>
            </a:r>
          </a:p>
          <a:p>
            <a:r>
              <a:rPr lang="en-US" sz="1200" dirty="0">
                <a:solidFill>
                  <a:schemeClr val="bg1"/>
                </a:solidFill>
                <a:latin typeface="Aptos" panose="020B0004020202020204" pitchFamily="34" charset="0"/>
              </a:rPr>
              <a:t>Sturgis Conventional system for portable Sturgis PD radios (foot patrol)</a:t>
            </a:r>
          </a:p>
          <a:p>
            <a:r>
              <a:rPr lang="en-US" sz="1200" dirty="0">
                <a:solidFill>
                  <a:schemeClr val="bg1"/>
                </a:solidFill>
                <a:latin typeface="Aptos" panose="020B0004020202020204" pitchFamily="34" charset="0"/>
              </a:rPr>
              <a:t>Meade COSO purchased 16 Motorola APX N70 radio with full LTE/Wi-Fi/VHF capabilities</a:t>
            </a:r>
          </a:p>
          <a:p>
            <a:r>
              <a:rPr lang="en-US" sz="1200" dirty="0">
                <a:solidFill>
                  <a:schemeClr val="bg1"/>
                </a:solidFill>
                <a:latin typeface="Aptos" panose="020B0004020202020204" pitchFamily="34" charset="0"/>
              </a:rPr>
              <a:t>FirstNet provided 40 LTE devices with state radio talkgroups programmed into them</a:t>
            </a:r>
          </a:p>
          <a:p>
            <a:r>
              <a:rPr lang="en-US" sz="1200" dirty="0">
                <a:solidFill>
                  <a:schemeClr val="bg1"/>
                </a:solidFill>
                <a:latin typeface="Aptos" panose="020B0004020202020204" pitchFamily="34" charset="0"/>
              </a:rPr>
              <a:t>Motorola provided 30 Demo APX Next Radios with full LTE/RF/WiFi integration capabilities.  State Radio programmed and optimize devices based upon RSSI level to affiliate seamlessly between RF, LTE, and WiFi.</a:t>
            </a:r>
          </a:p>
          <a:p>
            <a:r>
              <a:rPr lang="en-US" sz="1200" dirty="0">
                <a:solidFill>
                  <a:schemeClr val="bg1"/>
                </a:solidFill>
                <a:latin typeface="Aptos" panose="020B0004020202020204" pitchFamily="34" charset="0"/>
              </a:rPr>
              <a:t>Cirrus Central Management/Aware – Enhanced system wide performance and location monitoring </a:t>
            </a:r>
          </a:p>
          <a:p>
            <a:r>
              <a:rPr lang="en-US" sz="1200" dirty="0">
                <a:solidFill>
                  <a:schemeClr val="bg1"/>
                </a:solidFill>
                <a:latin typeface="Aptos" panose="020B0004020202020204" pitchFamily="34" charset="0"/>
              </a:rPr>
              <a:t>Genesis for detailed reporting in real time</a:t>
            </a:r>
          </a:p>
          <a:p>
            <a:pPr marL="0" indent="0">
              <a:buNone/>
            </a:pPr>
            <a:endParaRPr lang="en-US" sz="7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7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7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574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E788B-0C5E-C733-34D8-6A0D3981E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18" y="79376"/>
            <a:ext cx="11868016" cy="618286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3-year trends (Top 10 Talkgroups Sturgis site)=294% increase in State Radio traffic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ED48A-2C40-1A4C-BC34-A8ECB7068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758" y="697662"/>
            <a:ext cx="10285321" cy="17909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68CD5E24-5149-9AD4-FFD5-20043CAE5E51}"/>
              </a:ext>
            </a:extLst>
          </p:cNvPr>
          <p:cNvSpPr/>
          <p:nvPr/>
        </p:nvSpPr>
        <p:spPr>
          <a:xfrm>
            <a:off x="427921" y="1240316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2023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124CBCE-C1AD-CB84-64D0-E9A31AF80D87}"/>
              </a:ext>
            </a:extLst>
          </p:cNvPr>
          <p:cNvSpPr/>
          <p:nvPr/>
        </p:nvSpPr>
        <p:spPr>
          <a:xfrm>
            <a:off x="427921" y="548876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4ED122-661A-959F-3CC2-63172FD67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758" y="2763668"/>
            <a:ext cx="10285321" cy="17333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A0B4A667-F103-1860-8D25-BDAE0B3E24C8}"/>
              </a:ext>
            </a:extLst>
          </p:cNvPr>
          <p:cNvSpPr/>
          <p:nvPr/>
        </p:nvSpPr>
        <p:spPr>
          <a:xfrm>
            <a:off x="427921" y="3286125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C8655D9-8F58-45AB-0FB4-CA0D15232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759" y="4782804"/>
            <a:ext cx="10285320" cy="17909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07559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20869</TotalTime>
  <Words>1532</Words>
  <Application>Microsoft Office PowerPoint</Application>
  <PresentationFormat>Widescreen</PresentationFormat>
  <Paragraphs>189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Calibri Light</vt:lpstr>
      <vt:lpstr>Symbol</vt:lpstr>
      <vt:lpstr>Times New Roman</vt:lpstr>
      <vt:lpstr>Office Theme</vt:lpstr>
      <vt:lpstr>1_Office Theme</vt:lpstr>
      <vt:lpstr>September Meeting</vt:lpstr>
      <vt:lpstr>Agenda</vt:lpstr>
      <vt:lpstr>Old Business</vt:lpstr>
      <vt:lpstr>Old Business (Continued)</vt:lpstr>
      <vt:lpstr>Old Business (Continued)</vt:lpstr>
      <vt:lpstr>New Business</vt:lpstr>
      <vt:lpstr>Objectives Achieved for 2025 Rally </vt:lpstr>
      <vt:lpstr>Tactical technical changes for 85th Rally</vt:lpstr>
      <vt:lpstr>3-year trends (Top 10 Talkgroups Sturgis site)=294% increase in State Radio traffic</vt:lpstr>
      <vt:lpstr>3-year trends (Top 10 Talkgroups RC Simulcast, Mt. Coolidge, Terry Pk, Bear Mtn, Edgemont, Enning, Faith, Sturgis, Wall, Castlerock, Hills Simulcast, Hot Springs)= 55% increase in State Radio traffic</vt:lpstr>
      <vt:lpstr>PowerPoint Presentation</vt:lpstr>
      <vt:lpstr>Objectives for 2026 Rally </vt:lpstr>
      <vt:lpstr>New Business (continued)</vt:lpstr>
      <vt:lpstr>New Business (continued)</vt:lpstr>
      <vt:lpstr>New Business (continued)</vt:lpstr>
      <vt:lpstr>Organizational Reports</vt:lpstr>
    </vt:vector>
  </TitlesOfParts>
  <Company>State of South Dakota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September Meeting</dc:title>
  <dc:creator>Nincehelser, Trent</dc:creator>
  <cp:lastModifiedBy>Nincehelser, Trent</cp:lastModifiedBy>
  <cp:revision>16</cp:revision>
  <cp:lastPrinted>2025-09-23T14:10:24Z</cp:lastPrinted>
  <dcterms:created xsi:type="dcterms:W3CDTF">2023-08-30T15:37:32Z</dcterms:created>
  <dcterms:modified xsi:type="dcterms:W3CDTF">2025-10-08T21:34:20Z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c3b1a8e-41ed-4bc7-92d1-0305fbefd661_Enabled">
    <vt:lpwstr>true</vt:lpwstr>
  </property>
  <property fmtid="{D5CDD505-2E9C-101B-9397-08002B2CF9AE}" pid="3" name="MSIP_Label_ec3b1a8e-41ed-4bc7-92d1-0305fbefd661_SetDate">
    <vt:lpwstr>2025-03-11T16:03:47Z</vt:lpwstr>
  </property>
  <property fmtid="{D5CDD505-2E9C-101B-9397-08002B2CF9AE}" pid="4" name="MSIP_Label_ec3b1a8e-41ed-4bc7-92d1-0305fbefd661_Method">
    <vt:lpwstr>Standard</vt:lpwstr>
  </property>
  <property fmtid="{D5CDD505-2E9C-101B-9397-08002B2CF9AE}" pid="5" name="MSIP_Label_ec3b1a8e-41ed-4bc7-92d1-0305fbefd661_Name">
    <vt:lpwstr>M365-General - Anyone (Unrestricted)-Prod</vt:lpwstr>
  </property>
  <property fmtid="{D5CDD505-2E9C-101B-9397-08002B2CF9AE}" pid="6" name="MSIP_Label_ec3b1a8e-41ed-4bc7-92d1-0305fbefd661_SiteId">
    <vt:lpwstr>70af547c-69ab-416d-b4a6-543b5ce52b99</vt:lpwstr>
  </property>
  <property fmtid="{D5CDD505-2E9C-101B-9397-08002B2CF9AE}" pid="7" name="MSIP_Label_ec3b1a8e-41ed-4bc7-92d1-0305fbefd661_ActionId">
    <vt:lpwstr>e86d2760-2a8c-448f-82d8-ddafa07414e3</vt:lpwstr>
  </property>
  <property fmtid="{D5CDD505-2E9C-101B-9397-08002B2CF9AE}" pid="8" name="MSIP_Label_ec3b1a8e-41ed-4bc7-92d1-0305fbefd661_ContentBits">
    <vt:lpwstr>0</vt:lpwstr>
  </property>
</Properties>
</file>